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903" r:id="rId3"/>
    <p:sldId id="922" r:id="rId4"/>
    <p:sldId id="923" r:id="rId5"/>
    <p:sldId id="924" r:id="rId6"/>
    <p:sldId id="925" r:id="rId7"/>
    <p:sldId id="926" r:id="rId8"/>
    <p:sldId id="927" r:id="rId9"/>
    <p:sldId id="928" r:id="rId10"/>
    <p:sldId id="930" r:id="rId11"/>
    <p:sldId id="911" r:id="rId12"/>
    <p:sldId id="912" r:id="rId13"/>
    <p:sldId id="931" r:id="rId14"/>
    <p:sldId id="897" r:id="rId15"/>
    <p:sldId id="932" r:id="rId16"/>
    <p:sldId id="933" r:id="rId17"/>
    <p:sldId id="902" r:id="rId18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E3F"/>
    <a:srgbClr val="C70B26"/>
    <a:srgbClr val="ED7D3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4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4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4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5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0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2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CABE-BE4A-4384-8693-75468D0BCD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615D-6D1F-4D5E-BAB6-4498ECC439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2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141671" y="48939"/>
            <a:ext cx="12050331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B27FC4-A2F9-4255-959E-B7945BBB3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366" y="1185000"/>
            <a:ext cx="10410939" cy="548038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Helventica"/>
              </a:rPr>
              <a:t>DISKUSI TERKAIT PERCEPATAN PENYALURAN DANA DESA TAHUN ANGGARAN 2021</a:t>
            </a:r>
            <a:endParaRPr lang="en-US" sz="6000" b="1" dirty="0">
              <a:solidFill>
                <a:schemeClr val="bg1"/>
              </a:solidFill>
              <a:latin typeface="Helventic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57260" y="174508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1F77468-C3A2-44DD-B832-251D7A7C8040}"/>
              </a:ext>
            </a:extLst>
          </p:cNvPr>
          <p:cNvSpPr/>
          <p:nvPr/>
        </p:nvSpPr>
        <p:spPr>
          <a:xfrm>
            <a:off x="12020654" y="125568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6058304" y="-5787844"/>
            <a:ext cx="45719" cy="1187898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6042525" y="764532"/>
            <a:ext cx="77274" cy="1187898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90" y="316286"/>
            <a:ext cx="1424848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2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-45277" y="44067"/>
            <a:ext cx="11644827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484" y="251137"/>
            <a:ext cx="8725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 </a:t>
            </a:r>
            <a:r>
              <a:rPr lang="en-US" sz="2000" b="1" dirty="0" smtClean="0"/>
              <a:t>PERSYARATAN PENYALURAN DANA DESA NON BLT DESA YANG HARUS DIPENUHI OLEH PEMERINTAH DESA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69484" y="1007165"/>
            <a:ext cx="8725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DESA MANDIRI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1682" y="1744335"/>
            <a:ext cx="3294044" cy="41203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80463" y="1744335"/>
            <a:ext cx="3163678" cy="4120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19479" y="1186150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1 ( 60 %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78837" y="1198920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0578" y="2548551"/>
            <a:ext cx="2776251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white"/>
                </a:solidFill>
              </a:rPr>
              <a:t>Paling </a:t>
            </a:r>
            <a:r>
              <a:rPr lang="en-US" b="1" dirty="0" err="1" smtClean="0">
                <a:solidFill>
                  <a:prstClr val="white"/>
                </a:solidFill>
              </a:rPr>
              <a:t>Cepat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Januari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err="1" smtClean="0">
                <a:solidFill>
                  <a:prstClr val="white"/>
                </a:solidFill>
              </a:rPr>
              <a:t>Dokumen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Persyaratan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marL="342900" indent="-342900">
              <a:buFontTx/>
              <a:buAutoNum type="arabicPeriod"/>
            </a:pPr>
            <a:r>
              <a:rPr lang="en-US" b="1" dirty="0" smtClean="0">
                <a:solidFill>
                  <a:prstClr val="white"/>
                </a:solidFill>
              </a:rPr>
              <a:t>PERKADA </a:t>
            </a:r>
            <a:r>
              <a:rPr lang="en-US" b="1" dirty="0" err="1" smtClean="0">
                <a:solidFill>
                  <a:prstClr val="white"/>
                </a:solidFill>
              </a:rPr>
              <a:t>mengenai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</a:t>
            </a:r>
            <a:r>
              <a:rPr lang="en-US" b="1" dirty="0" err="1" smtClean="0">
                <a:solidFill>
                  <a:prstClr val="white"/>
                </a:solidFill>
              </a:rPr>
              <a:t>tata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cara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pembagian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penetapan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rincian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Dana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setiap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      ( </a:t>
            </a:r>
            <a:r>
              <a:rPr lang="en-US" b="1" dirty="0" err="1" smtClean="0">
                <a:solidFill>
                  <a:prstClr val="white"/>
                </a:solidFill>
              </a:rPr>
              <a:t>disiapkan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Pemda</a:t>
            </a:r>
            <a:r>
              <a:rPr lang="en-US" b="1" dirty="0" smtClean="0">
                <a:solidFill>
                  <a:prstClr val="white"/>
                </a:solidFill>
              </a:rPr>
              <a:t> )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2.   </a:t>
            </a:r>
            <a:r>
              <a:rPr lang="en-US" b="1" dirty="0" err="1" smtClean="0">
                <a:solidFill>
                  <a:prstClr val="white"/>
                </a:solidFill>
              </a:rPr>
              <a:t>Perdes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APBDesa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5618" y="1979362"/>
            <a:ext cx="2853368" cy="56630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black"/>
                </a:solidFill>
              </a:rPr>
              <a:t>Paling </a:t>
            </a:r>
            <a:r>
              <a:rPr lang="en-US" b="1" dirty="0" err="1" smtClean="0">
                <a:solidFill>
                  <a:prstClr val="black"/>
                </a:solidFill>
              </a:rPr>
              <a:t>Cepat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Bulan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Maret</a:t>
            </a:r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b="1" dirty="0" err="1" smtClean="0">
                <a:solidFill>
                  <a:prstClr val="black"/>
                </a:solidFill>
              </a:rPr>
              <a:t>Dokumen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Persyaratan</a:t>
            </a:r>
            <a:r>
              <a:rPr lang="en-US" b="1" dirty="0" smtClean="0">
                <a:solidFill>
                  <a:prstClr val="black"/>
                </a:solidFill>
              </a:rPr>
              <a:t> :</a:t>
            </a:r>
          </a:p>
          <a:p>
            <a:pPr marL="342900" indent="-342900">
              <a:buFontTx/>
              <a:buAutoNum type="arabicPeriod"/>
            </a:pPr>
            <a:r>
              <a:rPr lang="en-US" sz="1600" b="1" dirty="0" err="1" smtClean="0">
                <a:solidFill>
                  <a:prstClr val="black"/>
                </a:solidFill>
              </a:rPr>
              <a:t>Laporan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Dana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2020</a:t>
            </a:r>
          </a:p>
          <a:p>
            <a:r>
              <a:rPr lang="en-US" sz="1600" b="1" dirty="0" smtClean="0">
                <a:solidFill>
                  <a:prstClr val="black"/>
                </a:solidFill>
              </a:rPr>
              <a:t>2.     </a:t>
            </a:r>
            <a:r>
              <a:rPr lang="en-US" sz="1600" b="1" dirty="0" err="1" smtClean="0">
                <a:solidFill>
                  <a:prstClr val="black"/>
                </a:solidFill>
              </a:rPr>
              <a:t>Laporan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Dana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Tahap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I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r>
              <a:rPr lang="en-US" sz="1600" b="1" dirty="0" smtClean="0">
                <a:solidFill>
                  <a:prstClr val="black"/>
                </a:solidFill>
              </a:rPr>
              <a:t> 2021  :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a. Rata </a:t>
            </a:r>
            <a:r>
              <a:rPr lang="en-US" sz="1600" b="1" dirty="0" err="1" smtClean="0">
                <a:solidFill>
                  <a:prstClr val="black"/>
                </a:solidFill>
              </a:rPr>
              <a:t>rata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Minimal  50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%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Rata </a:t>
            </a:r>
            <a:r>
              <a:rPr lang="en-US" sz="1600" b="1" dirty="0" err="1" smtClean="0">
                <a:solidFill>
                  <a:prstClr val="black"/>
                </a:solidFill>
              </a:rPr>
              <a:t>rata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35 % </a:t>
            </a:r>
          </a:p>
          <a:p>
            <a:pPr marL="342900" indent="-342900">
              <a:buFontTx/>
              <a:buAutoNum type="arabicPeriod" startAt="3"/>
            </a:pPr>
            <a:r>
              <a:rPr lang="en-US" sz="1600" b="1" dirty="0" err="1" smtClean="0">
                <a:solidFill>
                  <a:prstClr val="black"/>
                </a:solidFill>
              </a:rPr>
              <a:t>Perkades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Penetapan</a:t>
            </a:r>
            <a:r>
              <a:rPr lang="en-US" sz="1600" b="1" dirty="0" smtClean="0">
                <a:solidFill>
                  <a:prstClr val="black"/>
                </a:solidFill>
              </a:rPr>
              <a:t> KPM</a:t>
            </a:r>
          </a:p>
          <a:p>
            <a:r>
              <a:rPr lang="en-US" sz="1600" b="1" dirty="0" smtClean="0">
                <a:solidFill>
                  <a:prstClr val="black"/>
                </a:solidFill>
              </a:rPr>
              <a:t>        BLT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r>
              <a:rPr lang="en-US" sz="1600" b="1" dirty="0" smtClean="0">
                <a:solidFill>
                  <a:prstClr val="black"/>
                </a:solidFill>
              </a:rPr>
              <a:t> 2021</a:t>
            </a:r>
          </a:p>
          <a:p>
            <a:r>
              <a:rPr lang="en-US" sz="1600" b="1" dirty="0" smtClean="0">
                <a:solidFill>
                  <a:prstClr val="black"/>
                </a:solidFill>
              </a:rPr>
              <a:t>4.    </a:t>
            </a:r>
            <a:r>
              <a:rPr lang="en-US" sz="1600" b="1" dirty="0" err="1" smtClean="0">
                <a:solidFill>
                  <a:prstClr val="black"/>
                </a:solidFill>
              </a:rPr>
              <a:t>Laporan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Pencegahan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Konvergensi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Stunnting</a:t>
            </a:r>
            <a:endParaRPr lang="en-US" sz="1600" b="1" dirty="0" smtClean="0">
              <a:solidFill>
                <a:prstClr val="black"/>
              </a:solidFill>
            </a:endParaRPr>
          </a:p>
          <a:p>
            <a:endParaRPr lang="en-US" sz="1600" b="1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2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-143652" y="251137"/>
            <a:ext cx="11644827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484" y="251137"/>
            <a:ext cx="8725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</a:t>
            </a:r>
            <a:r>
              <a:rPr lang="en-US" sz="2400" b="1" dirty="0" err="1" smtClean="0">
                <a:solidFill>
                  <a:prstClr val="black"/>
                </a:solidFill>
              </a:rPr>
              <a:t>Ketentuan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Pelaksanaan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Penyaluran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Bantuan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Langsung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Tunai</a:t>
            </a:r>
            <a:r>
              <a:rPr lang="en-US" sz="2400" b="1" dirty="0" smtClean="0">
                <a:solidFill>
                  <a:prstClr val="black"/>
                </a:solidFill>
              </a:rPr>
              <a:t> Dana </a:t>
            </a:r>
            <a:r>
              <a:rPr lang="en-US" sz="2400" b="1" dirty="0" err="1" smtClean="0">
                <a:solidFill>
                  <a:prstClr val="black"/>
                </a:solidFill>
              </a:rPr>
              <a:t>Desa</a:t>
            </a:r>
            <a:r>
              <a:rPr lang="en-US" sz="2400" b="1" dirty="0" smtClean="0">
                <a:solidFill>
                  <a:prstClr val="black"/>
                </a:solidFill>
              </a:rPr>
              <a:t> ( BLT – DD )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44906" y="2423712"/>
            <a:ext cx="3294044" cy="41203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68467" y="2423712"/>
            <a:ext cx="3163678" cy="4120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04741" y="2423712"/>
            <a:ext cx="3088396" cy="41203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4975" y="1218051"/>
            <a:ext cx="3128791" cy="794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</a:rPr>
              <a:t>PEMERINTAH DESA WAJIB MENGANGGARKAN DAN MELAKSANAKAN KEGIATAN BLT DESA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66841" y="1218051"/>
            <a:ext cx="2566930" cy="794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KRITERIA KPM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247962" y="1185001"/>
            <a:ext cx="2566930" cy="794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BESARAN BLT DESA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4424" y="2627988"/>
            <a:ext cx="2869894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white"/>
                </a:solidFill>
              </a:rPr>
              <a:t>Kepala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menetapkan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Peraturan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Kepala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mengenai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marL="342900" indent="-342900">
              <a:buFontTx/>
              <a:buAutoNum type="alphaLcPeriod"/>
            </a:pPr>
            <a:r>
              <a:rPr lang="en-US" b="1" dirty="0" err="1" smtClean="0">
                <a:solidFill>
                  <a:prstClr val="white"/>
                </a:solidFill>
              </a:rPr>
              <a:t>Penetapan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Jumlah</a:t>
            </a:r>
            <a:r>
              <a:rPr lang="en-US" b="1" dirty="0" smtClean="0">
                <a:solidFill>
                  <a:prstClr val="white"/>
                </a:solidFill>
              </a:rPr>
              <a:t> KPM </a:t>
            </a:r>
            <a:r>
              <a:rPr lang="en-US" b="1" dirty="0" err="1" smtClean="0">
                <a:solidFill>
                  <a:prstClr val="white"/>
                </a:solidFill>
              </a:rPr>
              <a:t>tahun</a:t>
            </a:r>
            <a:r>
              <a:rPr lang="en-US" b="1" dirty="0" smtClean="0">
                <a:solidFill>
                  <a:prstClr val="white"/>
                </a:solidFill>
              </a:rPr>
              <a:t> 2021 : </a:t>
            </a:r>
            <a:r>
              <a:rPr lang="en-US" b="1" dirty="0" err="1" smtClean="0">
                <a:solidFill>
                  <a:prstClr val="white"/>
                </a:solidFill>
              </a:rPr>
              <a:t>atau</a:t>
            </a:r>
            <a:endParaRPr lang="en-US" b="1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AutoNum type="alphaLcPeriod"/>
            </a:pPr>
            <a:r>
              <a:rPr lang="en-US" b="1" dirty="0" err="1" smtClean="0">
                <a:solidFill>
                  <a:prstClr val="white"/>
                </a:solidFill>
              </a:rPr>
              <a:t>Tidak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Terdapat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penyaluran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apabila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tidak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terdapat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calon</a:t>
            </a:r>
            <a:r>
              <a:rPr lang="en-US" b="1" dirty="0" smtClean="0">
                <a:solidFill>
                  <a:prstClr val="white"/>
                </a:solidFill>
              </a:rPr>
              <a:t> KPM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yang </a:t>
            </a:r>
            <a:r>
              <a:rPr lang="en-US" b="1" dirty="0" err="1" smtClean="0">
                <a:solidFill>
                  <a:prstClr val="white"/>
                </a:solidFill>
              </a:rPr>
              <a:t>memenuhi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Kriteria</a:t>
            </a:r>
            <a:endParaRPr lang="en-US" b="1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AutoNum type="alphaLcPeriod"/>
            </a:pPr>
            <a:r>
              <a:rPr lang="en-US" b="1" dirty="0" err="1" smtClean="0">
                <a:solidFill>
                  <a:prstClr val="white"/>
                </a:solidFill>
              </a:rPr>
              <a:t>Melaporkan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Realisasi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Penyaluran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3622" y="2423712"/>
            <a:ext cx="2853368" cy="53245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b="1" dirty="0" smtClean="0">
                <a:solidFill>
                  <a:prstClr val="black"/>
                </a:solidFill>
              </a:rPr>
              <a:t>Paling </a:t>
            </a:r>
            <a:r>
              <a:rPr lang="en-US" b="1" dirty="0" err="1" smtClean="0">
                <a:solidFill>
                  <a:prstClr val="black"/>
                </a:solidFill>
              </a:rPr>
              <a:t>Sedikit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Memenuhi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Kriteria</a:t>
            </a:r>
            <a:r>
              <a:rPr lang="en-US" b="1" dirty="0" smtClean="0">
                <a:solidFill>
                  <a:prstClr val="black"/>
                </a:solidFill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black"/>
                </a:solidFill>
              </a:rPr>
              <a:t>Keluarga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Miskin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atau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Tidak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Mampu</a:t>
            </a:r>
            <a:r>
              <a:rPr lang="en-US" b="1" dirty="0" smtClean="0">
                <a:solidFill>
                  <a:prstClr val="black"/>
                </a:solidFill>
              </a:rPr>
              <a:t> yang </a:t>
            </a:r>
            <a:r>
              <a:rPr lang="en-US" b="1" dirty="0" err="1" smtClean="0">
                <a:solidFill>
                  <a:prstClr val="black"/>
                </a:solidFill>
              </a:rPr>
              <a:t>berdomisisli</a:t>
            </a:r>
            <a:r>
              <a:rPr lang="en-US" b="1" dirty="0" smtClean="0">
                <a:solidFill>
                  <a:prstClr val="black"/>
                </a:solidFill>
              </a:rPr>
              <a:t> di </a:t>
            </a:r>
            <a:r>
              <a:rPr lang="en-US" b="1" dirty="0" err="1" smtClean="0">
                <a:solidFill>
                  <a:prstClr val="black"/>
                </a:solidFill>
              </a:rPr>
              <a:t>Desa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Bersangkutan</a:t>
            </a:r>
            <a:r>
              <a:rPr lang="en-US" b="1" dirty="0" smtClean="0">
                <a:solidFill>
                  <a:prstClr val="black"/>
                </a:solidFill>
              </a:rPr>
              <a:t> : </a:t>
            </a:r>
            <a:r>
              <a:rPr lang="en-US" b="1" dirty="0" err="1" smtClean="0">
                <a:solidFill>
                  <a:prstClr val="black"/>
                </a:solidFill>
              </a:rPr>
              <a:t>dan</a:t>
            </a:r>
            <a:endParaRPr lang="en-US" b="1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black"/>
                </a:solidFill>
              </a:rPr>
              <a:t>Tidak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termasuk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Penerima</a:t>
            </a:r>
            <a:r>
              <a:rPr lang="en-US" b="1" dirty="0" smtClean="0">
                <a:solidFill>
                  <a:prstClr val="black"/>
                </a:solidFill>
              </a:rPr>
              <a:t> PKH, </a:t>
            </a:r>
            <a:r>
              <a:rPr lang="en-US" b="1" dirty="0" err="1" smtClean="0">
                <a:solidFill>
                  <a:prstClr val="black"/>
                </a:solidFill>
              </a:rPr>
              <a:t>Kartu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Sembako</a:t>
            </a:r>
            <a:r>
              <a:rPr lang="en-US" b="1" dirty="0" smtClean="0">
                <a:solidFill>
                  <a:prstClr val="black"/>
                </a:solidFill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</a:rPr>
              <a:t>Kartu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Pra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Kerja</a:t>
            </a:r>
            <a:r>
              <a:rPr lang="en-US" b="1" dirty="0" smtClean="0">
                <a:solidFill>
                  <a:prstClr val="black"/>
                </a:solidFill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</a:rPr>
              <a:t>Bansos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Tunai</a:t>
            </a:r>
            <a:r>
              <a:rPr lang="en-US" b="1" dirty="0" smtClean="0">
                <a:solidFill>
                  <a:prstClr val="black"/>
                </a:solidFill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</a:rPr>
              <a:t>dan</a:t>
            </a:r>
            <a:r>
              <a:rPr lang="en-US" b="1" dirty="0" smtClean="0">
                <a:solidFill>
                  <a:prstClr val="black"/>
                </a:solidFill>
              </a:rPr>
              <a:t> Program </a:t>
            </a:r>
            <a:r>
              <a:rPr lang="en-US" b="1" dirty="0" err="1" smtClean="0">
                <a:solidFill>
                  <a:prstClr val="black"/>
                </a:solidFill>
              </a:rPr>
              <a:t>Bansos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Pemerintah</a:t>
            </a:r>
            <a:r>
              <a:rPr lang="en-US" b="1" dirty="0" smtClean="0">
                <a:solidFill>
                  <a:prstClr val="black"/>
                </a:solidFill>
              </a:rPr>
              <a:t> lain.</a:t>
            </a:r>
          </a:p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black"/>
                </a:solidFill>
              </a:rPr>
              <a:t>Penetapan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Calon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penerima</a:t>
            </a:r>
            <a:r>
              <a:rPr lang="en-US" b="1" dirty="0" smtClean="0">
                <a:solidFill>
                  <a:prstClr val="black"/>
                </a:solidFill>
              </a:rPr>
              <a:t> BLT </a:t>
            </a:r>
            <a:r>
              <a:rPr lang="en-US" b="1" dirty="0" err="1" smtClean="0">
                <a:solidFill>
                  <a:prstClr val="black"/>
                </a:solidFill>
              </a:rPr>
              <a:t>mempertimbangkan</a:t>
            </a:r>
            <a:r>
              <a:rPr lang="en-US" b="1" dirty="0" smtClean="0">
                <a:solidFill>
                  <a:prstClr val="black"/>
                </a:solidFill>
              </a:rPr>
              <a:t> DTKS </a:t>
            </a:r>
            <a:r>
              <a:rPr lang="en-US" b="1" dirty="0" err="1" smtClean="0">
                <a:solidFill>
                  <a:prstClr val="black"/>
                </a:solidFill>
              </a:rPr>
              <a:t>dari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Kemensos</a:t>
            </a:r>
            <a:endParaRPr lang="en-US" b="1" dirty="0" smtClean="0">
              <a:solidFill>
                <a:prstClr val="black"/>
              </a:solidFill>
            </a:endParaRPr>
          </a:p>
          <a:p>
            <a:endParaRPr lang="en-US" sz="1600" b="1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47961" y="3680137"/>
            <a:ext cx="28019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err="1" smtClean="0">
                <a:solidFill>
                  <a:prstClr val="white"/>
                </a:solidFill>
              </a:rPr>
              <a:t>Rp</a:t>
            </a:r>
            <a:r>
              <a:rPr lang="en-US" b="1" dirty="0" smtClean="0">
                <a:solidFill>
                  <a:prstClr val="white"/>
                </a:solidFill>
              </a:rPr>
              <a:t>. 300.000/KPM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-1 s/d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12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15149" y="1549132"/>
            <a:ext cx="306636" cy="264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7798105" y="1527098"/>
            <a:ext cx="306636" cy="264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787267" y="2021596"/>
            <a:ext cx="462708" cy="356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123542" y="1979365"/>
            <a:ext cx="462708" cy="356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9300073" y="1979365"/>
            <a:ext cx="462708" cy="356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0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218943" y="256103"/>
            <a:ext cx="11644827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484" y="251137"/>
            <a:ext cx="8725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</a:t>
            </a:r>
            <a:r>
              <a:rPr lang="en-US" sz="2400" b="1" dirty="0" err="1" smtClean="0">
                <a:solidFill>
                  <a:prstClr val="black"/>
                </a:solidFill>
              </a:rPr>
              <a:t>Ketentuan</a:t>
            </a:r>
            <a:r>
              <a:rPr lang="en-US" sz="2400" b="1" dirty="0" smtClean="0">
                <a:solidFill>
                  <a:prstClr val="black"/>
                </a:solidFill>
              </a:rPr>
              <a:t> Data KPM BLT </a:t>
            </a:r>
            <a:r>
              <a:rPr lang="en-US" sz="2400" b="1" dirty="0" err="1" smtClean="0">
                <a:solidFill>
                  <a:prstClr val="black"/>
                </a:solidFill>
              </a:rPr>
              <a:t>Desa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dan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Angka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Kebutuhan</a:t>
            </a:r>
            <a:r>
              <a:rPr lang="en-US" sz="2400" b="1" dirty="0" smtClean="0">
                <a:solidFill>
                  <a:prstClr val="black"/>
                </a:solidFill>
              </a:rPr>
              <a:t> BLT </a:t>
            </a:r>
            <a:r>
              <a:rPr lang="en-US" sz="2400" b="1" dirty="0" err="1" smtClean="0">
                <a:solidFill>
                  <a:prstClr val="black"/>
                </a:solidFill>
              </a:rPr>
              <a:t>Desa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Selama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Setahun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65244" y="1273135"/>
            <a:ext cx="9793995" cy="379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8094" y="1877784"/>
            <a:ext cx="88245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white"/>
                </a:solidFill>
              </a:rPr>
              <a:t>Jumlah</a:t>
            </a:r>
            <a:r>
              <a:rPr lang="en-US" b="1" dirty="0" smtClean="0">
                <a:solidFill>
                  <a:prstClr val="white"/>
                </a:solidFill>
              </a:rPr>
              <a:t> KPM yang </a:t>
            </a:r>
            <a:r>
              <a:rPr lang="en-US" b="1" dirty="0" err="1" smtClean="0">
                <a:solidFill>
                  <a:prstClr val="white"/>
                </a:solidFill>
              </a:rPr>
              <a:t>direkam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pada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-1 , data </a:t>
            </a:r>
            <a:r>
              <a:rPr lang="en-US" b="1" dirty="0" err="1" smtClean="0">
                <a:solidFill>
                  <a:prstClr val="white"/>
                </a:solidFill>
              </a:rPr>
              <a:t>berasal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a. </a:t>
            </a:r>
            <a:r>
              <a:rPr lang="en-US" b="1" dirty="0" err="1" smtClean="0">
                <a:solidFill>
                  <a:prstClr val="white"/>
                </a:solidFill>
              </a:rPr>
              <a:t>Jumlah</a:t>
            </a:r>
            <a:r>
              <a:rPr lang="en-US" b="1" dirty="0" smtClean="0">
                <a:solidFill>
                  <a:prstClr val="white"/>
                </a:solidFill>
              </a:rPr>
              <a:t> KPM yang </a:t>
            </a:r>
            <a:r>
              <a:rPr lang="en-US" b="1" dirty="0" err="1" smtClean="0">
                <a:solidFill>
                  <a:prstClr val="white"/>
                </a:solidFill>
              </a:rPr>
              <a:t>menerima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-1  </a:t>
            </a:r>
            <a:r>
              <a:rPr lang="en-US" b="1" dirty="0" err="1" smtClean="0">
                <a:solidFill>
                  <a:prstClr val="white"/>
                </a:solidFill>
              </a:rPr>
              <a:t>Tahun</a:t>
            </a:r>
            <a:r>
              <a:rPr lang="en-US" b="1" dirty="0" smtClean="0">
                <a:solidFill>
                  <a:prstClr val="white"/>
                </a:solidFill>
              </a:rPr>
              <a:t> 2020, </a:t>
            </a:r>
            <a:r>
              <a:rPr lang="en-US" b="1" dirty="0" err="1" smtClean="0">
                <a:solidFill>
                  <a:prstClr val="white"/>
                </a:solidFill>
              </a:rPr>
              <a:t>atau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      b. </a:t>
            </a:r>
            <a:r>
              <a:rPr lang="en-US" b="1" dirty="0" err="1" smtClean="0">
                <a:solidFill>
                  <a:prstClr val="white"/>
                </a:solidFill>
              </a:rPr>
              <a:t>Hasil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Pendataan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Jumlah</a:t>
            </a:r>
            <a:r>
              <a:rPr lang="en-US" b="1" dirty="0" smtClean="0">
                <a:solidFill>
                  <a:prstClr val="white"/>
                </a:solidFill>
              </a:rPr>
              <a:t> KPM yang </a:t>
            </a:r>
            <a:r>
              <a:rPr lang="en-US" b="1" dirty="0" err="1" smtClean="0">
                <a:solidFill>
                  <a:prstClr val="white"/>
                </a:solidFill>
              </a:rPr>
              <a:t>akan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menerima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pada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tahun</a:t>
            </a:r>
            <a:r>
              <a:rPr lang="en-US" b="1" dirty="0" smtClean="0">
                <a:solidFill>
                  <a:prstClr val="white"/>
                </a:solidFill>
              </a:rPr>
              <a:t> 2021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prstClr val="white"/>
                </a:solidFill>
              </a:rPr>
              <a:t>Penyaluran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 </a:t>
            </a:r>
            <a:r>
              <a:rPr lang="en-US" b="1" dirty="0" err="1" smtClean="0">
                <a:solidFill>
                  <a:prstClr val="white"/>
                </a:solidFill>
              </a:rPr>
              <a:t>Setiap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secara</a:t>
            </a:r>
            <a:r>
              <a:rPr lang="en-US" b="1" dirty="0" smtClean="0">
                <a:solidFill>
                  <a:prstClr val="white"/>
                </a:solidFill>
              </a:rPr>
              <a:t> Pro – Rata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prstClr val="white"/>
                </a:solidFill>
              </a:rPr>
              <a:t>Apabila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Penyaluran</a:t>
            </a:r>
            <a:r>
              <a:rPr lang="en-US" b="1" dirty="0" smtClean="0">
                <a:solidFill>
                  <a:prstClr val="white"/>
                </a:solidFill>
              </a:rPr>
              <a:t> Dana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1 </a:t>
            </a:r>
            <a:r>
              <a:rPr lang="en-US" b="1" dirty="0" err="1" smtClean="0">
                <a:solidFill>
                  <a:prstClr val="white"/>
                </a:solidFill>
              </a:rPr>
              <a:t>tidak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dilaksanakan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mulai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Januari</a:t>
            </a:r>
            <a:r>
              <a:rPr lang="en-US" b="1" dirty="0" smtClean="0">
                <a:solidFill>
                  <a:prstClr val="white"/>
                </a:solidFill>
              </a:rPr>
              <a:t>, </a:t>
            </a:r>
            <a:r>
              <a:rPr lang="en-US" b="1" dirty="0" err="1" smtClean="0">
                <a:solidFill>
                  <a:prstClr val="white"/>
                </a:solidFill>
              </a:rPr>
              <a:t>Penyaluran</a:t>
            </a:r>
            <a:r>
              <a:rPr lang="en-US" b="1" dirty="0" smtClean="0">
                <a:solidFill>
                  <a:prstClr val="white"/>
                </a:solidFill>
              </a:rPr>
              <a:t> Dana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</a:t>
            </a:r>
            <a:r>
              <a:rPr lang="en-US" b="1" dirty="0" smtClean="0">
                <a:solidFill>
                  <a:prstClr val="white"/>
                </a:solidFill>
              </a:rPr>
              <a:t> 1 </a:t>
            </a:r>
            <a:r>
              <a:rPr lang="en-US" b="1" dirty="0" err="1" smtClean="0">
                <a:solidFill>
                  <a:prstClr val="white"/>
                </a:solidFill>
              </a:rPr>
              <a:t>sampai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dengan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yang </a:t>
            </a:r>
            <a:r>
              <a:rPr lang="en-US" b="1" dirty="0" err="1" smtClean="0">
                <a:solidFill>
                  <a:prstClr val="white"/>
                </a:solidFill>
              </a:rPr>
              <a:t>belum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dibayarkan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dapat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dilakukan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setelah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melakukan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perekaman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realisasi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Pembayaran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sebelumnya</a:t>
            </a:r>
            <a:r>
              <a:rPr lang="en-US" b="1" dirty="0" smtClean="0">
                <a:solidFill>
                  <a:prstClr val="white"/>
                </a:solidFill>
              </a:rPr>
              <a:t>.</a:t>
            </a:r>
          </a:p>
          <a:p>
            <a:pPr marL="342900" indent="-342900">
              <a:buFontTx/>
              <a:buAutoNum type="arabicPeriod" startAt="2"/>
            </a:pP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1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-154949" y="279366"/>
            <a:ext cx="11644827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484" y="251137"/>
            <a:ext cx="8725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itchFamily="34" charset="0"/>
              </a:rPr>
              <a:t>        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Langkah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–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Langkah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Strategis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Percepatan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Penyaluran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Dana 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Desa</a:t>
            </a:r>
            <a:endParaRPr lang="en-US" sz="32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44906" y="2733558"/>
            <a:ext cx="9937214" cy="2356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4207" y="2868073"/>
            <a:ext cx="98279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white"/>
                </a:solidFill>
              </a:rPr>
              <a:t>Segera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Menetapkan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APBDesa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Tahun</a:t>
            </a:r>
            <a:r>
              <a:rPr lang="en-US" b="1" dirty="0" smtClean="0">
                <a:solidFill>
                  <a:prstClr val="white"/>
                </a:solidFill>
              </a:rPr>
              <a:t> 2021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prstClr val="white"/>
                </a:solidFill>
              </a:rPr>
              <a:t>Melaksanakan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/>
              <a:t>MUSDESSUS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Membahas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Menyepakati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/>
              <a:t>KPM BLT </a:t>
            </a:r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 smtClean="0"/>
              <a:t>Tahun</a:t>
            </a:r>
            <a:r>
              <a:rPr lang="en-US" b="1" dirty="0" smtClean="0"/>
              <a:t> 2021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prstClr val="white"/>
                </a:solidFill>
              </a:rPr>
              <a:t>Menetapkan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/>
              <a:t>Perkades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yang </a:t>
            </a:r>
            <a:r>
              <a:rPr lang="en-US" b="1" dirty="0" err="1" smtClean="0">
                <a:solidFill>
                  <a:schemeClr val="bg1"/>
                </a:solidFill>
              </a:rPr>
              <a:t>Mengatur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Mengenai</a:t>
            </a:r>
            <a:r>
              <a:rPr lang="en-US" b="1" dirty="0" smtClean="0">
                <a:solidFill>
                  <a:schemeClr val="bg1"/>
                </a:solidFill>
              </a:rPr>
              <a:t> BLT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Penetapan</a:t>
            </a:r>
            <a:r>
              <a:rPr lang="en-US" b="1" dirty="0" smtClean="0">
                <a:solidFill>
                  <a:schemeClr val="bg1"/>
                </a:solidFill>
              </a:rPr>
              <a:t> KPM BLT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</a:rPr>
              <a:t>Melaporkan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Penyaluran</a:t>
            </a:r>
            <a:r>
              <a:rPr lang="en-US" b="1" dirty="0" smtClean="0">
                <a:solidFill>
                  <a:schemeClr val="bg1"/>
                </a:solidFill>
              </a:rPr>
              <a:t> BLT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Tahun</a:t>
            </a:r>
            <a:r>
              <a:rPr lang="en-US" b="1" dirty="0" smtClean="0">
                <a:solidFill>
                  <a:schemeClr val="bg1"/>
                </a:solidFill>
              </a:rPr>
              <a:t> 2020 </a:t>
            </a:r>
            <a:r>
              <a:rPr lang="en-US" b="1" dirty="0" err="1" smtClean="0">
                <a:solidFill>
                  <a:schemeClr val="bg1"/>
                </a:solidFill>
              </a:rPr>
              <a:t>Kepada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Pemerintah</a:t>
            </a:r>
            <a:r>
              <a:rPr lang="en-US" b="1" dirty="0" smtClean="0">
                <a:solidFill>
                  <a:schemeClr val="bg1"/>
                </a:solidFill>
              </a:rPr>
              <a:t> Daerah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</a:rPr>
              <a:t>Melaporkan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Penyaluran</a:t>
            </a:r>
            <a:r>
              <a:rPr lang="en-US" b="1" dirty="0" smtClean="0">
                <a:solidFill>
                  <a:schemeClr val="bg1"/>
                </a:solidFill>
              </a:rPr>
              <a:t> BLT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Tahun</a:t>
            </a:r>
            <a:r>
              <a:rPr lang="en-US" b="1" dirty="0" smtClean="0">
                <a:solidFill>
                  <a:schemeClr val="bg1"/>
                </a:solidFill>
              </a:rPr>
              <a:t> 2021 </a:t>
            </a:r>
            <a:r>
              <a:rPr lang="en-US" b="1" dirty="0" err="1" smtClean="0">
                <a:solidFill>
                  <a:schemeClr val="bg1"/>
                </a:solidFill>
              </a:rPr>
              <a:t>Kepada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Pemerintah</a:t>
            </a:r>
            <a:r>
              <a:rPr lang="en-US" b="1" dirty="0" smtClean="0">
                <a:solidFill>
                  <a:schemeClr val="bg1"/>
                </a:solidFill>
              </a:rPr>
              <a:t> Daerah </a:t>
            </a:r>
            <a:r>
              <a:rPr lang="en-US" b="1" dirty="0" err="1" smtClean="0">
                <a:solidFill>
                  <a:schemeClr val="bg1"/>
                </a:solidFill>
              </a:rPr>
              <a:t>Setiap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Bulan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</a:rPr>
              <a:t>Melaporkan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Penyerapan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Capaian</a:t>
            </a:r>
            <a:r>
              <a:rPr lang="en-US" b="1" dirty="0" smtClean="0">
                <a:solidFill>
                  <a:schemeClr val="bg1"/>
                </a:solidFill>
              </a:rPr>
              <a:t> Output Dana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Tahun</a:t>
            </a:r>
            <a:r>
              <a:rPr lang="en-US" b="1" dirty="0" smtClean="0">
                <a:solidFill>
                  <a:schemeClr val="bg1"/>
                </a:solidFill>
              </a:rPr>
              <a:t> 2020 </a:t>
            </a:r>
            <a:r>
              <a:rPr lang="en-US" b="1" dirty="0" err="1" smtClean="0">
                <a:solidFill>
                  <a:schemeClr val="bg1"/>
                </a:solidFill>
              </a:rPr>
              <a:t>Kepada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Pemerintah</a:t>
            </a:r>
            <a:r>
              <a:rPr lang="en-US" b="1" dirty="0" smtClean="0">
                <a:solidFill>
                  <a:schemeClr val="bg1"/>
                </a:solidFill>
              </a:rPr>
              <a:t> Daerah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</a:rPr>
              <a:t>Menyetorkan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Sisa</a:t>
            </a:r>
            <a:r>
              <a:rPr lang="en-US" b="1" dirty="0" smtClean="0">
                <a:solidFill>
                  <a:schemeClr val="bg1"/>
                </a:solidFill>
              </a:rPr>
              <a:t> Dana </a:t>
            </a:r>
            <a:r>
              <a:rPr lang="en-US" b="1" dirty="0" err="1" smtClean="0">
                <a:solidFill>
                  <a:schemeClr val="bg1"/>
                </a:solidFill>
              </a:rPr>
              <a:t>Desa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Hasil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Rekonsiliasi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</a:t>
            </a:r>
            <a:r>
              <a:rPr lang="en-US" b="1" dirty="0" smtClean="0">
                <a:solidFill>
                  <a:schemeClr val="bg1"/>
                </a:solidFill>
              </a:rPr>
              <a:t> RKUD</a:t>
            </a:r>
            <a:endParaRPr lang="en-US" b="1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AutoNum type="arabicPeriod" startAt="2"/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842352" y="1410159"/>
            <a:ext cx="5739788" cy="56186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PEMERINTAH DESA</a:t>
            </a:r>
            <a:endParaRPr lang="en-US" sz="2400" b="1" dirty="0"/>
          </a:p>
        </p:txBody>
      </p:sp>
      <p:sp>
        <p:nvSpPr>
          <p:cNvPr id="6" name="Down Arrow 5"/>
          <p:cNvSpPr/>
          <p:nvPr/>
        </p:nvSpPr>
        <p:spPr>
          <a:xfrm>
            <a:off x="4538950" y="2060154"/>
            <a:ext cx="2027103" cy="51779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8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1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GIRI EMAS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4" y="243041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63592DE-3E9E-477A-AE77-DF95203C0AF4}"/>
              </a:ext>
            </a:extLst>
          </p:cNvPr>
          <p:cNvSpPr txBox="1"/>
          <p:nvPr/>
        </p:nvSpPr>
        <p:spPr>
          <a:xfrm>
            <a:off x="1259150" y="304151"/>
            <a:ext cx="9673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it-IT" sz="2800" b="1" u="sng" noProof="0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PENGANGGARAN DANA DESA DI APBDESA TAHUN 2021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14B399E5-FF48-4311-9CFE-2BD4EBE13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451879"/>
              </p:ext>
            </p:extLst>
          </p:nvPr>
        </p:nvGraphicFramePr>
        <p:xfrm>
          <a:off x="1127240" y="1527397"/>
          <a:ext cx="9805612" cy="42880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45148">
                  <a:extLst>
                    <a:ext uri="{9D8B030D-6E8A-4147-A177-3AD203B41FA5}">
                      <a16:colId xmlns="" xmlns:a16="http://schemas.microsoft.com/office/drawing/2014/main" val="2505349587"/>
                    </a:ext>
                  </a:extLst>
                </a:gridCol>
                <a:gridCol w="6448730">
                  <a:extLst>
                    <a:ext uri="{9D8B030D-6E8A-4147-A177-3AD203B41FA5}">
                      <a16:colId xmlns="" xmlns:a16="http://schemas.microsoft.com/office/drawing/2014/main" val="1854721863"/>
                    </a:ext>
                  </a:extLst>
                </a:gridCol>
                <a:gridCol w="1711734">
                  <a:extLst>
                    <a:ext uri="{9D8B030D-6E8A-4147-A177-3AD203B41FA5}">
                      <a16:colId xmlns="" xmlns:a16="http://schemas.microsoft.com/office/drawing/2014/main" val="3474035959"/>
                    </a:ext>
                  </a:extLst>
                </a:gridCol>
              </a:tblGrid>
              <a:tr h="739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KODE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REK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URAIAN KEGIATAN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DANA DESA ( RP 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extLst>
                  <a:ext uri="{0D108BD9-81ED-4DB2-BD59-A6C34878D82A}">
                    <a16:rowId xmlns="" xmlns:a16="http://schemas.microsoft.com/office/drawing/2014/main" val="40477584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effectLst/>
                        </a:rPr>
                        <a:t>2.1.01</a:t>
                      </a: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r>
                        <a:rPr lang="en-US" sz="1900" u="none" strike="noStrike" dirty="0" err="1" smtClean="0">
                          <a:effectLst/>
                        </a:rPr>
                        <a:t>Penyelenggaraan</a:t>
                      </a:r>
                      <a:r>
                        <a:rPr lang="en-US" sz="1900" u="none" strike="noStrike" dirty="0" smtClean="0">
                          <a:effectLst/>
                        </a:rPr>
                        <a:t> </a:t>
                      </a:r>
                      <a:r>
                        <a:rPr lang="en-US" sz="1900" u="none" strike="noStrike" dirty="0" err="1" smtClean="0">
                          <a:effectLst/>
                        </a:rPr>
                        <a:t>Paud</a:t>
                      </a:r>
                      <a:r>
                        <a:rPr lang="en-US" sz="1900" u="none" strike="noStrike" dirty="0" smtClean="0">
                          <a:effectLst/>
                        </a:rPr>
                        <a:t>/</a:t>
                      </a:r>
                      <a:r>
                        <a:rPr lang="en-US" sz="1900" u="none" strike="noStrike" dirty="0" err="1" smtClean="0">
                          <a:effectLst/>
                        </a:rPr>
                        <a:t>Tk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78.536.000,00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4223078804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2.1.05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Pemeliharaan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Paud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Tk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10.000.000,00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512411383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2.1.08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Pengeloaan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Perpustakaan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Milik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1.500.000,00</a:t>
                      </a:r>
                      <a:endParaRPr lang="en-US" sz="19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393762058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2.1.09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Pembinaan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Sanggar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Belajar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13.080.000,00</a:t>
                      </a:r>
                      <a:endParaRPr lang="en-US" sz="19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167102256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2.1.10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Dukungan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Bagi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Siswa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Miskin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Berprestasi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3.972.800,00</a:t>
                      </a:r>
                      <a:endParaRPr lang="en-US" sz="19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9958950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2.2.01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PKD 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28.550.000,00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1653659905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Posyandu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91.932.000,00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extLst>
                  <a:ext uri="{0D108BD9-81ED-4DB2-BD59-A6C34878D82A}">
                    <a16:rowId xmlns="" xmlns:a16="http://schemas.microsoft.com/office/drawing/2014/main" val="315261886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2.2.03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Penyuluhan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4.924.000,00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2.2.04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Siaga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7.635.200,00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2.2.06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Pengasuhan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Bersama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Keluarga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Balita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BKB 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19.447.200,00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2.2.09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Pengadaan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Posyandu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6.800.000,00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2.3.12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Pembangunan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Usaha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Tani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214.395.500,00</a:t>
                      </a:r>
                      <a:endParaRPr lang="en-US" sz="19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1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1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white">
                    <a:lumMod val="65000"/>
                  </a:prst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GIRI EMAS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4" y="243041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63592DE-3E9E-477A-AE77-DF95203C0AF4}"/>
              </a:ext>
            </a:extLst>
          </p:cNvPr>
          <p:cNvSpPr txBox="1"/>
          <p:nvPr/>
        </p:nvSpPr>
        <p:spPr>
          <a:xfrm>
            <a:off x="1259150" y="304151"/>
            <a:ext cx="9673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800" b="1" u="sng" dirty="0" smtClean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PENGANGGARAN DANA DESA DI APBDESA TAHUN 2021</a:t>
            </a:r>
            <a:endParaRPr lang="en-US" sz="2800" b="1" u="sng" dirty="0">
              <a:solidFill>
                <a:prstClr val="whit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14B399E5-FF48-4311-9CFE-2BD4EBE13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49148"/>
              </p:ext>
            </p:extLst>
          </p:nvPr>
        </p:nvGraphicFramePr>
        <p:xfrm>
          <a:off x="1083039" y="1381789"/>
          <a:ext cx="10025924" cy="46294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30625">
                  <a:extLst>
                    <a:ext uri="{9D8B030D-6E8A-4147-A177-3AD203B41FA5}">
                      <a16:colId xmlns="" xmlns:a16="http://schemas.microsoft.com/office/drawing/2014/main" val="2505349587"/>
                    </a:ext>
                  </a:extLst>
                </a:gridCol>
                <a:gridCol w="6913454">
                  <a:extLst>
                    <a:ext uri="{9D8B030D-6E8A-4147-A177-3AD203B41FA5}">
                      <a16:colId xmlns="" xmlns:a16="http://schemas.microsoft.com/office/drawing/2014/main" val="1854721863"/>
                    </a:ext>
                  </a:extLst>
                </a:gridCol>
                <a:gridCol w="2081845">
                  <a:extLst>
                    <a:ext uri="{9D8B030D-6E8A-4147-A177-3AD203B41FA5}">
                      <a16:colId xmlns="" xmlns:a16="http://schemas.microsoft.com/office/drawing/2014/main" val="3474035959"/>
                    </a:ext>
                  </a:extLst>
                </a:gridCol>
              </a:tblGrid>
              <a:tr h="739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KODE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REK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URAIAN KEGIATAN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DANA DESA ( RP 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extLst>
                  <a:ext uri="{0D108BD9-81ED-4DB2-BD59-A6C34878D82A}">
                    <a16:rowId xmlns="" xmlns:a16="http://schemas.microsoft.com/office/drawing/2014/main" val="40477584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2.5.02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Pengelolaan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Lingkungan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Hidup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silpa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28.500.000,00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4223078804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2.6.02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Informasi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Silpa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38.600.000,00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512411383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2.8.02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Pembangunan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Prasarana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Pariwisata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Dds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Silpa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149.397.000,00</a:t>
                      </a:r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393762058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4.4.01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Penyuluhan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Pemberdayaan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Perempuan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16.000.000,00</a:t>
                      </a:r>
                      <a:endParaRPr lang="en-US" sz="1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167102256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5.1.01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Penanggulangan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Bencana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40.711.300,00</a:t>
                      </a:r>
                      <a:endParaRPr lang="en-US" sz="19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39958950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5.1.03</a:t>
                      </a:r>
                      <a:endParaRPr lang="en-US" sz="1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Keadaan</a:t>
                      </a:r>
                      <a:r>
                        <a:rPr lang="en-US" sz="1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Mendesak</a:t>
                      </a:r>
                      <a:endParaRPr lang="en-US" sz="1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127.200.000,00</a:t>
                      </a:r>
                      <a:endParaRPr lang="en-US" sz="1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extLst>
                  <a:ext uri="{0D108BD9-81ED-4DB2-BD59-A6C34878D82A}">
                    <a16:rowId xmlns="" xmlns:a16="http://schemas.microsoft.com/office/drawing/2014/main" val="1653659905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extLst>
                  <a:ext uri="{0D108BD9-81ED-4DB2-BD59-A6C34878D82A}">
                    <a16:rowId xmlns="" xmlns:a16="http://schemas.microsoft.com/office/drawing/2014/main" val="3152618862"/>
                  </a:ext>
                </a:extLst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Belanja</a:t>
                      </a:r>
                      <a:r>
                        <a:rPr lang="en-US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9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Khusus</a:t>
                      </a:r>
                      <a:r>
                        <a:rPr lang="en-US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Dana </a:t>
                      </a:r>
                      <a:r>
                        <a:rPr lang="en-US" sz="19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881.181.000,00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PAGU DANA TRANSFER UNTUK DANA DESA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741.181.000,00</a:t>
                      </a:r>
                      <a:endParaRPr lang="en-US" sz="1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SILPA DANA DESA ESTIMASI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140.000.000,00</a:t>
                      </a:r>
                      <a:endParaRPr lang="en-US" sz="19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TOTAL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881.181.000,00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  <a:tr h="264057"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3" marR="6123" marT="61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1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1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white">
                    <a:lumMod val="65000"/>
                  </a:prst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GIRI EMAS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4" y="243041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63592DE-3E9E-477A-AE77-DF95203C0AF4}"/>
              </a:ext>
            </a:extLst>
          </p:cNvPr>
          <p:cNvSpPr txBox="1"/>
          <p:nvPr/>
        </p:nvSpPr>
        <p:spPr>
          <a:xfrm>
            <a:off x="1259150" y="304151"/>
            <a:ext cx="967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800" b="1" u="sng" dirty="0" smtClean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PENGANGGARAN BLT DD SELAMA 1 TAHUN</a:t>
            </a:r>
            <a:endParaRPr lang="en-US" sz="2800" b="1" u="sng" dirty="0">
              <a:solidFill>
                <a:prstClr val="whit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472" y="1090669"/>
            <a:ext cx="108000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</a:rPr>
              <a:t>ANGGARAN DI APBDESA TAHUN 2021 </a:t>
            </a:r>
            <a:r>
              <a:rPr lang="en-US" sz="2000" dirty="0" smtClean="0">
                <a:solidFill>
                  <a:schemeClr val="bg1"/>
                </a:solidFill>
              </a:rPr>
              <a:t>	= </a:t>
            </a:r>
            <a:r>
              <a:rPr lang="en-US" sz="2000" dirty="0" err="1" smtClean="0">
                <a:solidFill>
                  <a:schemeClr val="bg1"/>
                </a:solidFill>
              </a:rPr>
              <a:t>Jumlah</a:t>
            </a:r>
            <a:r>
              <a:rPr lang="en-US" sz="2000" dirty="0" smtClean="0">
                <a:solidFill>
                  <a:schemeClr val="bg1"/>
                </a:solidFill>
              </a:rPr>
              <a:t> KPM x 200.000,- x 6 </a:t>
            </a:r>
            <a:r>
              <a:rPr lang="en-US" sz="2000" dirty="0" err="1" smtClean="0">
                <a:solidFill>
                  <a:schemeClr val="bg1"/>
                </a:solidFill>
              </a:rPr>
              <a:t>Bulan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			= 106 x 200.000,- x 6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			= </a:t>
            </a:r>
            <a:r>
              <a:rPr lang="en-US" sz="2800" b="1" u="sng" dirty="0" smtClean="0">
                <a:solidFill>
                  <a:schemeClr val="bg1"/>
                </a:solidFill>
              </a:rPr>
              <a:t>127.200.000,00</a:t>
            </a:r>
            <a:r>
              <a:rPr lang="en-US" sz="2800" dirty="0" smtClean="0">
                <a:solidFill>
                  <a:schemeClr val="bg1"/>
                </a:solidFill>
              </a:rPr>
              <a:t> ( BIDANG MENDESAK 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RENCANA ANGGARAN SETELAH TURUN PMK NO 222/PMK.07/2020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			= </a:t>
            </a:r>
            <a:r>
              <a:rPr lang="en-US" sz="2000" dirty="0" err="1" smtClean="0">
                <a:solidFill>
                  <a:schemeClr val="bg1"/>
                </a:solidFill>
              </a:rPr>
              <a:t>Jumlah</a:t>
            </a:r>
            <a:r>
              <a:rPr lang="en-US" sz="2000" dirty="0" smtClean="0">
                <a:solidFill>
                  <a:schemeClr val="bg1"/>
                </a:solidFill>
              </a:rPr>
              <a:t> KPM x 300.000,- x 12 </a:t>
            </a:r>
            <a:r>
              <a:rPr lang="en-US" sz="2000" dirty="0" err="1" smtClean="0">
                <a:solidFill>
                  <a:schemeClr val="bg1"/>
                </a:solidFill>
              </a:rPr>
              <a:t>Bulan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			= 106 x 300.000,- x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			= </a:t>
            </a:r>
            <a:r>
              <a:rPr lang="en-US" sz="2800" b="1" u="sng" dirty="0" smtClean="0">
                <a:solidFill>
                  <a:schemeClr val="bg1"/>
                </a:solidFill>
              </a:rPr>
              <a:t>381.600.000,00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Anggaran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Bidang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Mendesak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APBDesa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Tahun</a:t>
            </a:r>
            <a:r>
              <a:rPr lang="en-US" sz="2400" dirty="0" smtClean="0">
                <a:solidFill>
                  <a:schemeClr val="bg1"/>
                </a:solidFill>
              </a:rPr>
              <a:t> 2021 </a:t>
            </a:r>
            <a:r>
              <a:rPr lang="en-US" sz="2400" b="1" u="sng" dirty="0" smtClean="0">
                <a:solidFill>
                  <a:schemeClr val="bg1"/>
                </a:solidFill>
              </a:rPr>
              <a:t>KURANG </a:t>
            </a:r>
            <a:r>
              <a:rPr lang="en-US" sz="2400" dirty="0" err="1" smtClean="0">
                <a:solidFill>
                  <a:schemeClr val="bg1"/>
                </a:solidFill>
              </a:rPr>
              <a:t>Sebesar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3200" u="sng" dirty="0" err="1" smtClean="0">
                <a:solidFill>
                  <a:schemeClr val="bg1"/>
                </a:solidFill>
              </a:rPr>
              <a:t>Rp</a:t>
            </a:r>
            <a:r>
              <a:rPr lang="en-US" sz="3200" u="sng" dirty="0" smtClean="0">
                <a:solidFill>
                  <a:schemeClr val="bg1"/>
                </a:solidFill>
              </a:rPr>
              <a:t>. 254.400.000,00</a:t>
            </a:r>
            <a:endParaRPr lang="en-US" sz="3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7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000" dirty="0" smtClean="0">
                <a:latin typeface="Algerian" pitchFamily="82" charset="0"/>
              </a:rPr>
              <a:t>TERIMA KASIH</a:t>
            </a:r>
            <a:endParaRPr lang="en-US" sz="17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1051743" y="58526"/>
            <a:ext cx="5048528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B27FC4-A2F9-4255-959E-B7945BBB3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592" y="656894"/>
            <a:ext cx="4756659" cy="587610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BERDASARKAN :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Peraturan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Menteri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Desa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, Daerah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Tertinggal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Transmigrasi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Republik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Indonesia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Nomor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13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2020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Prioritas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Penggunaan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Dana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Desa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2021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Peraturan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Menteri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         ( PMK No 222/PMK. 07/2020 )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Prioritas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Penggunaan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Dana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Desa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2021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Surat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Edaran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Nomor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17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2020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Percepatan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Penggunaan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Dana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Desa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2021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Pedoman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Penyaluran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Dana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Desa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ntica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Helventica"/>
              </a:rPr>
              <a:t> 2021</a:t>
            </a:r>
            <a:endParaRPr lang="en-US" sz="2000" b="1" dirty="0">
              <a:solidFill>
                <a:schemeClr val="bg1"/>
              </a:solidFill>
              <a:latin typeface="Helventic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051743" y="3220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1F77468-C3A2-44DD-B832-251D7A7C8040}"/>
              </a:ext>
            </a:extLst>
          </p:cNvPr>
          <p:cNvSpPr/>
          <p:nvPr/>
        </p:nvSpPr>
        <p:spPr>
          <a:xfrm>
            <a:off x="6022999" y="97161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3415883" y="-2427102"/>
            <a:ext cx="77272" cy="512579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2665932" y="4141126"/>
            <a:ext cx="77272" cy="512579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07251" y="3220"/>
            <a:ext cx="533927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TENTANG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BANTUAN LANGSUNG TUNAI DANA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DESA ( BLT – DD )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PADAT KARYA TUNAI DANA DESA ( PKTD )</a:t>
            </a:r>
          </a:p>
          <a:p>
            <a:r>
              <a:rPr lang="en-US" sz="2800" dirty="0" smtClean="0"/>
              <a:t>3.   SDGS</a:t>
            </a:r>
          </a:p>
          <a:p>
            <a:pPr marL="514350" indent="-514350">
              <a:buAutoNum type="arabicPeriod" startAt="4"/>
            </a:pPr>
            <a:r>
              <a:rPr lang="en-US" sz="2800" dirty="0" smtClean="0"/>
              <a:t>KEGIATAN LAIN YANG MENUNJANG   </a:t>
            </a:r>
          </a:p>
          <a:p>
            <a:r>
              <a:rPr lang="en-US" sz="2800" dirty="0" smtClean="0"/>
              <a:t>      PEMULIHAN EKONOMI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MASYARAKAT</a:t>
            </a:r>
          </a:p>
          <a:p>
            <a:pPr marL="342900" indent="-342900" algn="ctr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99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1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white">
                    <a:lumMod val="65000"/>
                  </a:prst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GIRI EMAS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4" y="243041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50" y="235148"/>
            <a:ext cx="9673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Sesuai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Dengan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Peraturan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Menteri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Keuangan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No 222/PMK.07/2020</a:t>
            </a:r>
            <a:endParaRPr lang="en-US" sz="3200" b="1" dirty="0">
              <a:solidFill>
                <a:prstClr val="black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45CAC6D0-4B2E-4D28-89C1-2FD3607CB28E}"/>
              </a:ext>
            </a:extLst>
          </p:cNvPr>
          <p:cNvGrpSpPr/>
          <p:nvPr/>
        </p:nvGrpSpPr>
        <p:grpSpPr>
          <a:xfrm>
            <a:off x="812025" y="1288677"/>
            <a:ext cx="3706131" cy="4352482"/>
            <a:chOff x="4301450" y="1345460"/>
            <a:chExt cx="3706131" cy="4352482"/>
          </a:xfrm>
        </p:grpSpPr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15D20CA0-A5CF-4B38-926C-853822594E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7576" y="2150644"/>
              <a:ext cx="1805748" cy="3547298"/>
            </a:xfrm>
            <a:custGeom>
              <a:avLst/>
              <a:gdLst>
                <a:gd name="T0" fmla="*/ 503 w 2130"/>
                <a:gd name="T1" fmla="*/ 2507 h 4055"/>
                <a:gd name="T2" fmla="*/ 387 w 2130"/>
                <a:gd name="T3" fmla="*/ 2072 h 4055"/>
                <a:gd name="T4" fmla="*/ 172 w 2130"/>
                <a:gd name="T5" fmla="*/ 1655 h 4055"/>
                <a:gd name="T6" fmla="*/ 35 w 2130"/>
                <a:gd name="T7" fmla="*/ 1291 h 4055"/>
                <a:gd name="T8" fmla="*/ 24 w 2130"/>
                <a:gd name="T9" fmla="*/ 824 h 4055"/>
                <a:gd name="T10" fmla="*/ 81 w 2130"/>
                <a:gd name="T11" fmla="*/ 647 h 4055"/>
                <a:gd name="T12" fmla="*/ 341 w 2130"/>
                <a:gd name="T13" fmla="*/ 262 h 4055"/>
                <a:gd name="T14" fmla="*/ 640 w 2130"/>
                <a:gd name="T15" fmla="*/ 80 h 4055"/>
                <a:gd name="T16" fmla="*/ 1219 w 2130"/>
                <a:gd name="T17" fmla="*/ 12 h 4055"/>
                <a:gd name="T18" fmla="*/ 1728 w 2130"/>
                <a:gd name="T19" fmla="*/ 189 h 4055"/>
                <a:gd name="T20" fmla="*/ 2056 w 2130"/>
                <a:gd name="T21" fmla="*/ 625 h 4055"/>
                <a:gd name="T22" fmla="*/ 2104 w 2130"/>
                <a:gd name="T23" fmla="*/ 1201 h 4055"/>
                <a:gd name="T24" fmla="*/ 1946 w 2130"/>
                <a:gd name="T25" fmla="*/ 1616 h 4055"/>
                <a:gd name="T26" fmla="*/ 1702 w 2130"/>
                <a:gd name="T27" fmla="*/ 2039 h 4055"/>
                <a:gd name="T28" fmla="*/ 1582 w 2130"/>
                <a:gd name="T29" fmla="*/ 2376 h 4055"/>
                <a:gd name="T30" fmla="*/ 1567 w 2130"/>
                <a:gd name="T31" fmla="*/ 3175 h 4055"/>
                <a:gd name="T32" fmla="*/ 1436 w 2130"/>
                <a:gd name="T33" fmla="*/ 3442 h 4055"/>
                <a:gd name="T34" fmla="*/ 1179 w 2130"/>
                <a:gd name="T35" fmla="*/ 3859 h 4055"/>
                <a:gd name="T36" fmla="*/ 979 w 2130"/>
                <a:gd name="T37" fmla="*/ 4016 h 4055"/>
                <a:gd name="T38" fmla="*/ 694 w 2130"/>
                <a:gd name="T39" fmla="*/ 3546 h 4055"/>
                <a:gd name="T40" fmla="*/ 519 w 2130"/>
                <a:gd name="T41" fmla="*/ 3253 h 4055"/>
                <a:gd name="T42" fmla="*/ 505 w 2130"/>
                <a:gd name="T43" fmla="*/ 2850 h 4055"/>
                <a:gd name="T44" fmla="*/ 1035 w 2130"/>
                <a:gd name="T45" fmla="*/ 2418 h 4055"/>
                <a:gd name="T46" fmla="*/ 1434 w 2130"/>
                <a:gd name="T47" fmla="*/ 2385 h 4055"/>
                <a:gd name="T48" fmla="*/ 1571 w 2130"/>
                <a:gd name="T49" fmla="*/ 1968 h 4055"/>
                <a:gd name="T50" fmla="*/ 1843 w 2130"/>
                <a:gd name="T51" fmla="*/ 1492 h 4055"/>
                <a:gd name="T52" fmla="*/ 1969 w 2130"/>
                <a:gd name="T53" fmla="*/ 1118 h 4055"/>
                <a:gd name="T54" fmla="*/ 1788 w 2130"/>
                <a:gd name="T55" fmla="*/ 444 h 4055"/>
                <a:gd name="T56" fmla="*/ 1302 w 2130"/>
                <a:gd name="T57" fmla="*/ 172 h 4055"/>
                <a:gd name="T58" fmla="*/ 719 w 2130"/>
                <a:gd name="T59" fmla="*/ 208 h 4055"/>
                <a:gd name="T60" fmla="*/ 244 w 2130"/>
                <a:gd name="T61" fmla="*/ 633 h 4055"/>
                <a:gd name="T62" fmla="*/ 152 w 2130"/>
                <a:gd name="T63" fmla="*/ 1033 h 4055"/>
                <a:gd name="T64" fmla="*/ 247 w 2130"/>
                <a:gd name="T65" fmla="*/ 1466 h 4055"/>
                <a:gd name="T66" fmla="*/ 480 w 2130"/>
                <a:gd name="T67" fmla="*/ 1917 h 4055"/>
                <a:gd name="T68" fmla="*/ 638 w 2130"/>
                <a:gd name="T69" fmla="*/ 2389 h 4055"/>
                <a:gd name="T70" fmla="*/ 1035 w 2130"/>
                <a:gd name="T71" fmla="*/ 2418 h 4055"/>
                <a:gd name="T72" fmla="*/ 1036 w 2130"/>
                <a:gd name="T73" fmla="*/ 3269 h 4055"/>
                <a:gd name="T74" fmla="*/ 671 w 2130"/>
                <a:gd name="T75" fmla="*/ 3276 h 4055"/>
                <a:gd name="T76" fmla="*/ 714 w 2130"/>
                <a:gd name="T77" fmla="*/ 3355 h 4055"/>
                <a:gd name="T78" fmla="*/ 900 w 2130"/>
                <a:gd name="T79" fmla="*/ 3629 h 4055"/>
                <a:gd name="T80" fmla="*/ 1195 w 2130"/>
                <a:gd name="T81" fmla="*/ 3612 h 4055"/>
                <a:gd name="T82" fmla="*/ 1390 w 2130"/>
                <a:gd name="T83" fmla="*/ 3297 h 4055"/>
                <a:gd name="T84" fmla="*/ 1376 w 2130"/>
                <a:gd name="T85" fmla="*/ 3269 h 4055"/>
                <a:gd name="T86" fmla="*/ 1433 w 2130"/>
                <a:gd name="T87" fmla="*/ 2860 h 4055"/>
                <a:gd name="T88" fmla="*/ 1408 w 2130"/>
                <a:gd name="T89" fmla="*/ 2565 h 4055"/>
                <a:gd name="T90" fmla="*/ 1245 w 2130"/>
                <a:gd name="T91" fmla="*/ 2589 h 4055"/>
                <a:gd name="T92" fmla="*/ 1271 w 2130"/>
                <a:gd name="T93" fmla="*/ 3157 h 4055"/>
                <a:gd name="T94" fmla="*/ 1433 w 2130"/>
                <a:gd name="T95" fmla="*/ 3126 h 4055"/>
                <a:gd name="T96" fmla="*/ 810 w 2130"/>
                <a:gd name="T97" fmla="*/ 2861 h 4055"/>
                <a:gd name="T98" fmla="*/ 788 w 2130"/>
                <a:gd name="T99" fmla="*/ 2566 h 4055"/>
                <a:gd name="T100" fmla="*/ 638 w 2130"/>
                <a:gd name="T101" fmla="*/ 2589 h 4055"/>
                <a:gd name="T102" fmla="*/ 663 w 2130"/>
                <a:gd name="T103" fmla="*/ 3157 h 4055"/>
                <a:gd name="T104" fmla="*/ 810 w 2130"/>
                <a:gd name="T105" fmla="*/ 3125 h 4055"/>
                <a:gd name="T106" fmla="*/ 945 w 2130"/>
                <a:gd name="T107" fmla="*/ 2861 h 4055"/>
                <a:gd name="T108" fmla="*/ 972 w 2130"/>
                <a:gd name="T109" fmla="*/ 3157 h 4055"/>
                <a:gd name="T110" fmla="*/ 1110 w 2130"/>
                <a:gd name="T111" fmla="*/ 3126 h 4055"/>
                <a:gd name="T112" fmla="*/ 1111 w 2130"/>
                <a:gd name="T113" fmla="*/ 2596 h 4055"/>
                <a:gd name="T114" fmla="*/ 970 w 2130"/>
                <a:gd name="T115" fmla="*/ 2565 h 4055"/>
                <a:gd name="T116" fmla="*/ 945 w 2130"/>
                <a:gd name="T117" fmla="*/ 2861 h 4055"/>
                <a:gd name="T118" fmla="*/ 970 w 2130"/>
                <a:gd name="T119" fmla="*/ 3741 h 4055"/>
                <a:gd name="T120" fmla="*/ 1020 w 2130"/>
                <a:gd name="T121" fmla="*/ 3861 h 4055"/>
                <a:gd name="T122" fmla="*/ 1101 w 2130"/>
                <a:gd name="T123" fmla="*/ 3764 h 4055"/>
                <a:gd name="T124" fmla="*/ 1031 w 2130"/>
                <a:gd name="T125" fmla="*/ 3741 h 4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30" h="4055">
                  <a:moveTo>
                    <a:pt x="504" y="2850"/>
                  </a:moveTo>
                  <a:cubicBezTo>
                    <a:pt x="504" y="2736"/>
                    <a:pt x="507" y="2621"/>
                    <a:pt x="503" y="2507"/>
                  </a:cubicBezTo>
                  <a:cubicBezTo>
                    <a:pt x="500" y="2424"/>
                    <a:pt x="485" y="2343"/>
                    <a:pt x="457" y="2264"/>
                  </a:cubicBezTo>
                  <a:cubicBezTo>
                    <a:pt x="434" y="2200"/>
                    <a:pt x="414" y="2134"/>
                    <a:pt x="387" y="2072"/>
                  </a:cubicBezTo>
                  <a:cubicBezTo>
                    <a:pt x="355" y="2000"/>
                    <a:pt x="316" y="1930"/>
                    <a:pt x="280" y="1860"/>
                  </a:cubicBezTo>
                  <a:cubicBezTo>
                    <a:pt x="244" y="1791"/>
                    <a:pt x="206" y="1724"/>
                    <a:pt x="172" y="1655"/>
                  </a:cubicBezTo>
                  <a:cubicBezTo>
                    <a:pt x="140" y="1590"/>
                    <a:pt x="110" y="1524"/>
                    <a:pt x="84" y="1457"/>
                  </a:cubicBezTo>
                  <a:cubicBezTo>
                    <a:pt x="63" y="1403"/>
                    <a:pt x="49" y="1347"/>
                    <a:pt x="35" y="1291"/>
                  </a:cubicBezTo>
                  <a:cubicBezTo>
                    <a:pt x="13" y="1200"/>
                    <a:pt x="0" y="1107"/>
                    <a:pt x="4" y="1012"/>
                  </a:cubicBezTo>
                  <a:cubicBezTo>
                    <a:pt x="7" y="949"/>
                    <a:pt x="14" y="886"/>
                    <a:pt x="24" y="824"/>
                  </a:cubicBezTo>
                  <a:cubicBezTo>
                    <a:pt x="33" y="775"/>
                    <a:pt x="49" y="728"/>
                    <a:pt x="63" y="680"/>
                  </a:cubicBezTo>
                  <a:cubicBezTo>
                    <a:pt x="67" y="668"/>
                    <a:pt x="78" y="659"/>
                    <a:pt x="81" y="647"/>
                  </a:cubicBezTo>
                  <a:cubicBezTo>
                    <a:pt x="103" y="575"/>
                    <a:pt x="138" y="509"/>
                    <a:pt x="179" y="447"/>
                  </a:cubicBezTo>
                  <a:cubicBezTo>
                    <a:pt x="225" y="378"/>
                    <a:pt x="277" y="314"/>
                    <a:pt x="341" y="262"/>
                  </a:cubicBezTo>
                  <a:cubicBezTo>
                    <a:pt x="389" y="222"/>
                    <a:pt x="439" y="184"/>
                    <a:pt x="492" y="152"/>
                  </a:cubicBezTo>
                  <a:cubicBezTo>
                    <a:pt x="538" y="123"/>
                    <a:pt x="589" y="101"/>
                    <a:pt x="640" y="80"/>
                  </a:cubicBezTo>
                  <a:cubicBezTo>
                    <a:pt x="720" y="48"/>
                    <a:pt x="803" y="29"/>
                    <a:pt x="888" y="17"/>
                  </a:cubicBezTo>
                  <a:cubicBezTo>
                    <a:pt x="998" y="0"/>
                    <a:pt x="1109" y="4"/>
                    <a:pt x="1219" y="12"/>
                  </a:cubicBezTo>
                  <a:cubicBezTo>
                    <a:pt x="1290" y="17"/>
                    <a:pt x="1361" y="32"/>
                    <a:pt x="1430" y="51"/>
                  </a:cubicBezTo>
                  <a:cubicBezTo>
                    <a:pt x="1537" y="80"/>
                    <a:pt x="1637" y="125"/>
                    <a:pt x="1728" y="189"/>
                  </a:cubicBezTo>
                  <a:cubicBezTo>
                    <a:pt x="1814" y="249"/>
                    <a:pt x="1886" y="322"/>
                    <a:pt x="1945" y="408"/>
                  </a:cubicBezTo>
                  <a:cubicBezTo>
                    <a:pt x="1991" y="475"/>
                    <a:pt x="2028" y="548"/>
                    <a:pt x="2056" y="625"/>
                  </a:cubicBezTo>
                  <a:cubicBezTo>
                    <a:pt x="2088" y="715"/>
                    <a:pt x="2105" y="807"/>
                    <a:pt x="2117" y="901"/>
                  </a:cubicBezTo>
                  <a:cubicBezTo>
                    <a:pt x="2130" y="1002"/>
                    <a:pt x="2121" y="1102"/>
                    <a:pt x="2104" y="1201"/>
                  </a:cubicBezTo>
                  <a:cubicBezTo>
                    <a:pt x="2093" y="1262"/>
                    <a:pt x="2075" y="1322"/>
                    <a:pt x="2053" y="1379"/>
                  </a:cubicBezTo>
                  <a:cubicBezTo>
                    <a:pt x="2021" y="1459"/>
                    <a:pt x="1986" y="1539"/>
                    <a:pt x="1946" y="1616"/>
                  </a:cubicBezTo>
                  <a:cubicBezTo>
                    <a:pt x="1907" y="1691"/>
                    <a:pt x="1860" y="1762"/>
                    <a:pt x="1818" y="1835"/>
                  </a:cubicBezTo>
                  <a:cubicBezTo>
                    <a:pt x="1779" y="1903"/>
                    <a:pt x="1738" y="1969"/>
                    <a:pt x="1702" y="2039"/>
                  </a:cubicBezTo>
                  <a:cubicBezTo>
                    <a:pt x="1675" y="2091"/>
                    <a:pt x="1653" y="2146"/>
                    <a:pt x="1633" y="2201"/>
                  </a:cubicBezTo>
                  <a:cubicBezTo>
                    <a:pt x="1613" y="2258"/>
                    <a:pt x="1595" y="2317"/>
                    <a:pt x="1582" y="2376"/>
                  </a:cubicBezTo>
                  <a:cubicBezTo>
                    <a:pt x="1572" y="2424"/>
                    <a:pt x="1567" y="2473"/>
                    <a:pt x="1567" y="2521"/>
                  </a:cubicBezTo>
                  <a:cubicBezTo>
                    <a:pt x="1566" y="2739"/>
                    <a:pt x="1565" y="2957"/>
                    <a:pt x="1567" y="3175"/>
                  </a:cubicBezTo>
                  <a:cubicBezTo>
                    <a:pt x="1568" y="3220"/>
                    <a:pt x="1552" y="3256"/>
                    <a:pt x="1529" y="3292"/>
                  </a:cubicBezTo>
                  <a:cubicBezTo>
                    <a:pt x="1498" y="3341"/>
                    <a:pt x="1467" y="3392"/>
                    <a:pt x="1436" y="3442"/>
                  </a:cubicBezTo>
                  <a:cubicBezTo>
                    <a:pt x="1407" y="3490"/>
                    <a:pt x="1377" y="3537"/>
                    <a:pt x="1347" y="3585"/>
                  </a:cubicBezTo>
                  <a:cubicBezTo>
                    <a:pt x="1291" y="3676"/>
                    <a:pt x="1235" y="3768"/>
                    <a:pt x="1179" y="3859"/>
                  </a:cubicBezTo>
                  <a:cubicBezTo>
                    <a:pt x="1146" y="3911"/>
                    <a:pt x="1113" y="3963"/>
                    <a:pt x="1081" y="4015"/>
                  </a:cubicBezTo>
                  <a:cubicBezTo>
                    <a:pt x="1057" y="4054"/>
                    <a:pt x="1003" y="4055"/>
                    <a:pt x="979" y="4016"/>
                  </a:cubicBezTo>
                  <a:cubicBezTo>
                    <a:pt x="927" y="3930"/>
                    <a:pt x="876" y="3844"/>
                    <a:pt x="823" y="3758"/>
                  </a:cubicBezTo>
                  <a:cubicBezTo>
                    <a:pt x="781" y="3687"/>
                    <a:pt x="737" y="3617"/>
                    <a:pt x="694" y="3546"/>
                  </a:cubicBezTo>
                  <a:cubicBezTo>
                    <a:pt x="658" y="3486"/>
                    <a:pt x="623" y="3425"/>
                    <a:pt x="586" y="3365"/>
                  </a:cubicBezTo>
                  <a:cubicBezTo>
                    <a:pt x="564" y="3328"/>
                    <a:pt x="539" y="3292"/>
                    <a:pt x="519" y="3253"/>
                  </a:cubicBezTo>
                  <a:cubicBezTo>
                    <a:pt x="510" y="3237"/>
                    <a:pt x="506" y="3217"/>
                    <a:pt x="505" y="3198"/>
                  </a:cubicBezTo>
                  <a:cubicBezTo>
                    <a:pt x="504" y="3082"/>
                    <a:pt x="505" y="2966"/>
                    <a:pt x="505" y="2850"/>
                  </a:cubicBezTo>
                  <a:cubicBezTo>
                    <a:pt x="505" y="2850"/>
                    <a:pt x="504" y="2850"/>
                    <a:pt x="504" y="2850"/>
                  </a:cubicBezTo>
                  <a:close/>
                  <a:moveTo>
                    <a:pt x="1035" y="2418"/>
                  </a:moveTo>
                  <a:cubicBezTo>
                    <a:pt x="1156" y="2418"/>
                    <a:pt x="1278" y="2418"/>
                    <a:pt x="1399" y="2418"/>
                  </a:cubicBezTo>
                  <a:cubicBezTo>
                    <a:pt x="1432" y="2418"/>
                    <a:pt x="1433" y="2417"/>
                    <a:pt x="1434" y="2385"/>
                  </a:cubicBezTo>
                  <a:cubicBezTo>
                    <a:pt x="1435" y="2305"/>
                    <a:pt x="1453" y="2228"/>
                    <a:pt x="1482" y="2155"/>
                  </a:cubicBezTo>
                  <a:cubicBezTo>
                    <a:pt x="1507" y="2091"/>
                    <a:pt x="1537" y="2028"/>
                    <a:pt x="1571" y="1968"/>
                  </a:cubicBezTo>
                  <a:cubicBezTo>
                    <a:pt x="1624" y="1871"/>
                    <a:pt x="1682" y="1778"/>
                    <a:pt x="1737" y="1682"/>
                  </a:cubicBezTo>
                  <a:cubicBezTo>
                    <a:pt x="1773" y="1619"/>
                    <a:pt x="1811" y="1557"/>
                    <a:pt x="1843" y="1492"/>
                  </a:cubicBezTo>
                  <a:cubicBezTo>
                    <a:pt x="1870" y="1439"/>
                    <a:pt x="1892" y="1383"/>
                    <a:pt x="1915" y="1328"/>
                  </a:cubicBezTo>
                  <a:cubicBezTo>
                    <a:pt x="1943" y="1261"/>
                    <a:pt x="1961" y="1190"/>
                    <a:pt x="1969" y="1118"/>
                  </a:cubicBezTo>
                  <a:cubicBezTo>
                    <a:pt x="1984" y="962"/>
                    <a:pt x="1972" y="809"/>
                    <a:pt x="1914" y="661"/>
                  </a:cubicBezTo>
                  <a:cubicBezTo>
                    <a:pt x="1883" y="582"/>
                    <a:pt x="1842" y="509"/>
                    <a:pt x="1788" y="444"/>
                  </a:cubicBezTo>
                  <a:cubicBezTo>
                    <a:pt x="1725" y="367"/>
                    <a:pt x="1648" y="306"/>
                    <a:pt x="1559" y="260"/>
                  </a:cubicBezTo>
                  <a:cubicBezTo>
                    <a:pt x="1478" y="217"/>
                    <a:pt x="1392" y="189"/>
                    <a:pt x="1302" y="172"/>
                  </a:cubicBezTo>
                  <a:cubicBezTo>
                    <a:pt x="1215" y="156"/>
                    <a:pt x="1127" y="150"/>
                    <a:pt x="1038" y="151"/>
                  </a:cubicBezTo>
                  <a:cubicBezTo>
                    <a:pt x="928" y="154"/>
                    <a:pt x="821" y="171"/>
                    <a:pt x="719" y="208"/>
                  </a:cubicBezTo>
                  <a:cubicBezTo>
                    <a:pt x="633" y="239"/>
                    <a:pt x="554" y="282"/>
                    <a:pt x="482" y="339"/>
                  </a:cubicBezTo>
                  <a:cubicBezTo>
                    <a:pt x="379" y="418"/>
                    <a:pt x="301" y="517"/>
                    <a:pt x="244" y="633"/>
                  </a:cubicBezTo>
                  <a:cubicBezTo>
                    <a:pt x="213" y="696"/>
                    <a:pt x="191" y="762"/>
                    <a:pt x="175" y="831"/>
                  </a:cubicBezTo>
                  <a:cubicBezTo>
                    <a:pt x="158" y="898"/>
                    <a:pt x="152" y="966"/>
                    <a:pt x="152" y="1033"/>
                  </a:cubicBezTo>
                  <a:cubicBezTo>
                    <a:pt x="152" y="1130"/>
                    <a:pt x="163" y="1226"/>
                    <a:pt x="195" y="1318"/>
                  </a:cubicBezTo>
                  <a:cubicBezTo>
                    <a:pt x="212" y="1367"/>
                    <a:pt x="225" y="1419"/>
                    <a:pt x="247" y="1466"/>
                  </a:cubicBezTo>
                  <a:cubicBezTo>
                    <a:pt x="281" y="1545"/>
                    <a:pt x="320" y="1622"/>
                    <a:pt x="359" y="1698"/>
                  </a:cubicBezTo>
                  <a:cubicBezTo>
                    <a:pt x="398" y="1772"/>
                    <a:pt x="440" y="1844"/>
                    <a:pt x="480" y="1917"/>
                  </a:cubicBezTo>
                  <a:cubicBezTo>
                    <a:pt x="525" y="1998"/>
                    <a:pt x="564" y="2082"/>
                    <a:pt x="594" y="2171"/>
                  </a:cubicBezTo>
                  <a:cubicBezTo>
                    <a:pt x="619" y="2242"/>
                    <a:pt x="634" y="2314"/>
                    <a:pt x="638" y="2389"/>
                  </a:cubicBezTo>
                  <a:cubicBezTo>
                    <a:pt x="639" y="2415"/>
                    <a:pt x="642" y="2418"/>
                    <a:pt x="669" y="2418"/>
                  </a:cubicBezTo>
                  <a:cubicBezTo>
                    <a:pt x="791" y="2418"/>
                    <a:pt x="913" y="2418"/>
                    <a:pt x="1035" y="2418"/>
                  </a:cubicBezTo>
                  <a:close/>
                  <a:moveTo>
                    <a:pt x="1036" y="3269"/>
                  </a:moveTo>
                  <a:cubicBezTo>
                    <a:pt x="1036" y="3269"/>
                    <a:pt x="1036" y="3269"/>
                    <a:pt x="1036" y="3269"/>
                  </a:cubicBezTo>
                  <a:cubicBezTo>
                    <a:pt x="921" y="3269"/>
                    <a:pt x="805" y="3269"/>
                    <a:pt x="690" y="3270"/>
                  </a:cubicBezTo>
                  <a:cubicBezTo>
                    <a:pt x="684" y="3270"/>
                    <a:pt x="677" y="3274"/>
                    <a:pt x="671" y="3276"/>
                  </a:cubicBezTo>
                  <a:cubicBezTo>
                    <a:pt x="673" y="3282"/>
                    <a:pt x="674" y="3288"/>
                    <a:pt x="677" y="3294"/>
                  </a:cubicBezTo>
                  <a:cubicBezTo>
                    <a:pt x="689" y="3314"/>
                    <a:pt x="702" y="3335"/>
                    <a:pt x="714" y="3355"/>
                  </a:cubicBezTo>
                  <a:cubicBezTo>
                    <a:pt x="765" y="3441"/>
                    <a:pt x="817" y="3526"/>
                    <a:pt x="869" y="3612"/>
                  </a:cubicBezTo>
                  <a:cubicBezTo>
                    <a:pt x="876" y="3624"/>
                    <a:pt x="885" y="3629"/>
                    <a:pt x="900" y="3629"/>
                  </a:cubicBezTo>
                  <a:cubicBezTo>
                    <a:pt x="988" y="3629"/>
                    <a:pt x="1076" y="3629"/>
                    <a:pt x="1164" y="3629"/>
                  </a:cubicBezTo>
                  <a:cubicBezTo>
                    <a:pt x="1178" y="3629"/>
                    <a:pt x="1187" y="3625"/>
                    <a:pt x="1195" y="3612"/>
                  </a:cubicBezTo>
                  <a:cubicBezTo>
                    <a:pt x="1223" y="3567"/>
                    <a:pt x="1251" y="3521"/>
                    <a:pt x="1280" y="3476"/>
                  </a:cubicBezTo>
                  <a:cubicBezTo>
                    <a:pt x="1317" y="3416"/>
                    <a:pt x="1354" y="3357"/>
                    <a:pt x="1390" y="3297"/>
                  </a:cubicBezTo>
                  <a:cubicBezTo>
                    <a:pt x="1394" y="3290"/>
                    <a:pt x="1396" y="3282"/>
                    <a:pt x="1398" y="3274"/>
                  </a:cubicBezTo>
                  <a:cubicBezTo>
                    <a:pt x="1391" y="3272"/>
                    <a:pt x="1383" y="3269"/>
                    <a:pt x="1376" y="3269"/>
                  </a:cubicBezTo>
                  <a:cubicBezTo>
                    <a:pt x="1263" y="3269"/>
                    <a:pt x="1149" y="3269"/>
                    <a:pt x="1036" y="3269"/>
                  </a:cubicBezTo>
                  <a:close/>
                  <a:moveTo>
                    <a:pt x="1433" y="2860"/>
                  </a:moveTo>
                  <a:cubicBezTo>
                    <a:pt x="1433" y="2771"/>
                    <a:pt x="1433" y="2682"/>
                    <a:pt x="1434" y="2592"/>
                  </a:cubicBezTo>
                  <a:cubicBezTo>
                    <a:pt x="1434" y="2573"/>
                    <a:pt x="1429" y="2565"/>
                    <a:pt x="1408" y="2565"/>
                  </a:cubicBezTo>
                  <a:cubicBezTo>
                    <a:pt x="1362" y="2567"/>
                    <a:pt x="1316" y="2566"/>
                    <a:pt x="1270" y="2566"/>
                  </a:cubicBezTo>
                  <a:cubicBezTo>
                    <a:pt x="1252" y="2565"/>
                    <a:pt x="1245" y="2571"/>
                    <a:pt x="1245" y="2589"/>
                  </a:cubicBezTo>
                  <a:cubicBezTo>
                    <a:pt x="1245" y="2770"/>
                    <a:pt x="1245" y="2950"/>
                    <a:pt x="1245" y="3131"/>
                  </a:cubicBezTo>
                  <a:cubicBezTo>
                    <a:pt x="1245" y="3149"/>
                    <a:pt x="1252" y="3157"/>
                    <a:pt x="1271" y="3157"/>
                  </a:cubicBezTo>
                  <a:cubicBezTo>
                    <a:pt x="1315" y="3156"/>
                    <a:pt x="1359" y="3157"/>
                    <a:pt x="1403" y="3157"/>
                  </a:cubicBezTo>
                  <a:cubicBezTo>
                    <a:pt x="1431" y="3157"/>
                    <a:pt x="1433" y="3154"/>
                    <a:pt x="1433" y="3126"/>
                  </a:cubicBezTo>
                  <a:cubicBezTo>
                    <a:pt x="1434" y="3037"/>
                    <a:pt x="1433" y="2949"/>
                    <a:pt x="1433" y="2860"/>
                  </a:cubicBezTo>
                  <a:close/>
                  <a:moveTo>
                    <a:pt x="810" y="2861"/>
                  </a:moveTo>
                  <a:cubicBezTo>
                    <a:pt x="810" y="2770"/>
                    <a:pt x="810" y="2680"/>
                    <a:pt x="810" y="2589"/>
                  </a:cubicBezTo>
                  <a:cubicBezTo>
                    <a:pt x="810" y="2572"/>
                    <a:pt x="806" y="2565"/>
                    <a:pt x="788" y="2566"/>
                  </a:cubicBezTo>
                  <a:cubicBezTo>
                    <a:pt x="746" y="2567"/>
                    <a:pt x="704" y="2566"/>
                    <a:pt x="662" y="2566"/>
                  </a:cubicBezTo>
                  <a:cubicBezTo>
                    <a:pt x="645" y="2565"/>
                    <a:pt x="638" y="2571"/>
                    <a:pt x="638" y="2589"/>
                  </a:cubicBezTo>
                  <a:cubicBezTo>
                    <a:pt x="638" y="2770"/>
                    <a:pt x="638" y="2951"/>
                    <a:pt x="638" y="3133"/>
                  </a:cubicBezTo>
                  <a:cubicBezTo>
                    <a:pt x="638" y="3151"/>
                    <a:pt x="646" y="3157"/>
                    <a:pt x="663" y="3157"/>
                  </a:cubicBezTo>
                  <a:cubicBezTo>
                    <a:pt x="701" y="3156"/>
                    <a:pt x="739" y="3157"/>
                    <a:pt x="777" y="3157"/>
                  </a:cubicBezTo>
                  <a:cubicBezTo>
                    <a:pt x="810" y="3157"/>
                    <a:pt x="810" y="3157"/>
                    <a:pt x="810" y="3125"/>
                  </a:cubicBezTo>
                  <a:cubicBezTo>
                    <a:pt x="810" y="3037"/>
                    <a:pt x="810" y="2949"/>
                    <a:pt x="810" y="2861"/>
                  </a:cubicBezTo>
                  <a:close/>
                  <a:moveTo>
                    <a:pt x="945" y="2861"/>
                  </a:moveTo>
                  <a:cubicBezTo>
                    <a:pt x="945" y="2951"/>
                    <a:pt x="945" y="3041"/>
                    <a:pt x="946" y="3131"/>
                  </a:cubicBezTo>
                  <a:cubicBezTo>
                    <a:pt x="946" y="3155"/>
                    <a:pt x="947" y="3156"/>
                    <a:pt x="972" y="3157"/>
                  </a:cubicBezTo>
                  <a:cubicBezTo>
                    <a:pt x="1008" y="3157"/>
                    <a:pt x="1044" y="3157"/>
                    <a:pt x="1080" y="3157"/>
                  </a:cubicBezTo>
                  <a:cubicBezTo>
                    <a:pt x="1107" y="3157"/>
                    <a:pt x="1110" y="3154"/>
                    <a:pt x="1110" y="3126"/>
                  </a:cubicBezTo>
                  <a:cubicBezTo>
                    <a:pt x="1111" y="3063"/>
                    <a:pt x="1111" y="3000"/>
                    <a:pt x="1111" y="2938"/>
                  </a:cubicBezTo>
                  <a:cubicBezTo>
                    <a:pt x="1111" y="2824"/>
                    <a:pt x="1111" y="2710"/>
                    <a:pt x="1111" y="2596"/>
                  </a:cubicBezTo>
                  <a:cubicBezTo>
                    <a:pt x="1110" y="2567"/>
                    <a:pt x="1109" y="2566"/>
                    <a:pt x="1080" y="2566"/>
                  </a:cubicBezTo>
                  <a:cubicBezTo>
                    <a:pt x="1043" y="2566"/>
                    <a:pt x="1007" y="2567"/>
                    <a:pt x="970" y="2565"/>
                  </a:cubicBezTo>
                  <a:cubicBezTo>
                    <a:pt x="950" y="2565"/>
                    <a:pt x="945" y="2572"/>
                    <a:pt x="945" y="2591"/>
                  </a:cubicBezTo>
                  <a:cubicBezTo>
                    <a:pt x="946" y="2681"/>
                    <a:pt x="945" y="2771"/>
                    <a:pt x="945" y="2861"/>
                  </a:cubicBezTo>
                  <a:close/>
                  <a:moveTo>
                    <a:pt x="1031" y="3741"/>
                  </a:moveTo>
                  <a:cubicBezTo>
                    <a:pt x="1011" y="3741"/>
                    <a:pt x="990" y="3741"/>
                    <a:pt x="970" y="3741"/>
                  </a:cubicBezTo>
                  <a:cubicBezTo>
                    <a:pt x="960" y="3742"/>
                    <a:pt x="950" y="3745"/>
                    <a:pt x="956" y="3757"/>
                  </a:cubicBezTo>
                  <a:cubicBezTo>
                    <a:pt x="977" y="3792"/>
                    <a:pt x="999" y="3827"/>
                    <a:pt x="1020" y="3861"/>
                  </a:cubicBezTo>
                  <a:cubicBezTo>
                    <a:pt x="1028" y="3873"/>
                    <a:pt x="1036" y="3870"/>
                    <a:pt x="1042" y="3860"/>
                  </a:cubicBezTo>
                  <a:cubicBezTo>
                    <a:pt x="1062" y="3829"/>
                    <a:pt x="1082" y="3797"/>
                    <a:pt x="1101" y="3764"/>
                  </a:cubicBezTo>
                  <a:cubicBezTo>
                    <a:pt x="1110" y="3750"/>
                    <a:pt x="1106" y="3742"/>
                    <a:pt x="1089" y="3741"/>
                  </a:cubicBezTo>
                  <a:cubicBezTo>
                    <a:pt x="1070" y="3741"/>
                    <a:pt x="1051" y="3741"/>
                    <a:pt x="1031" y="374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="" xmlns:a16="http://schemas.microsoft.com/office/drawing/2014/main" id="{8AB9D946-5AA1-4354-B33E-5DD44832E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973" y="3858847"/>
              <a:ext cx="519218" cy="458782"/>
            </a:xfrm>
            <a:custGeom>
              <a:avLst/>
              <a:gdLst>
                <a:gd name="T0" fmla="*/ 529 w 613"/>
                <a:gd name="T1" fmla="*/ 5 h 525"/>
                <a:gd name="T2" fmla="*/ 604 w 613"/>
                <a:gd name="T3" fmla="*/ 62 h 525"/>
                <a:gd name="T4" fmla="*/ 574 w 613"/>
                <a:gd name="T5" fmla="*/ 144 h 525"/>
                <a:gd name="T6" fmla="*/ 393 w 613"/>
                <a:gd name="T7" fmla="*/ 293 h 525"/>
                <a:gd name="T8" fmla="*/ 261 w 613"/>
                <a:gd name="T9" fmla="*/ 400 h 525"/>
                <a:gd name="T10" fmla="*/ 153 w 613"/>
                <a:gd name="T11" fmla="*/ 491 h 525"/>
                <a:gd name="T12" fmla="*/ 47 w 613"/>
                <a:gd name="T13" fmla="*/ 506 h 525"/>
                <a:gd name="T14" fmla="*/ 41 w 613"/>
                <a:gd name="T15" fmla="*/ 380 h 525"/>
                <a:gd name="T16" fmla="*/ 266 w 613"/>
                <a:gd name="T17" fmla="*/ 197 h 525"/>
                <a:gd name="T18" fmla="*/ 471 w 613"/>
                <a:gd name="T19" fmla="*/ 28 h 525"/>
                <a:gd name="T20" fmla="*/ 526 w 613"/>
                <a:gd name="T21" fmla="*/ 0 h 525"/>
                <a:gd name="T22" fmla="*/ 529 w 613"/>
                <a:gd name="T23" fmla="*/ 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525">
                  <a:moveTo>
                    <a:pt x="529" y="5"/>
                  </a:moveTo>
                  <a:cubicBezTo>
                    <a:pt x="565" y="2"/>
                    <a:pt x="593" y="29"/>
                    <a:pt x="604" y="62"/>
                  </a:cubicBezTo>
                  <a:cubicBezTo>
                    <a:pt x="613" y="88"/>
                    <a:pt x="598" y="125"/>
                    <a:pt x="574" y="144"/>
                  </a:cubicBezTo>
                  <a:cubicBezTo>
                    <a:pt x="513" y="193"/>
                    <a:pt x="453" y="243"/>
                    <a:pt x="393" y="293"/>
                  </a:cubicBezTo>
                  <a:cubicBezTo>
                    <a:pt x="349" y="329"/>
                    <a:pt x="305" y="364"/>
                    <a:pt x="261" y="400"/>
                  </a:cubicBezTo>
                  <a:cubicBezTo>
                    <a:pt x="225" y="430"/>
                    <a:pt x="188" y="460"/>
                    <a:pt x="153" y="491"/>
                  </a:cubicBezTo>
                  <a:cubicBezTo>
                    <a:pt x="118" y="521"/>
                    <a:pt x="76" y="525"/>
                    <a:pt x="47" y="506"/>
                  </a:cubicBezTo>
                  <a:cubicBezTo>
                    <a:pt x="3" y="477"/>
                    <a:pt x="0" y="413"/>
                    <a:pt x="41" y="380"/>
                  </a:cubicBezTo>
                  <a:cubicBezTo>
                    <a:pt x="116" y="319"/>
                    <a:pt x="191" y="258"/>
                    <a:pt x="266" y="197"/>
                  </a:cubicBezTo>
                  <a:cubicBezTo>
                    <a:pt x="335" y="140"/>
                    <a:pt x="402" y="83"/>
                    <a:pt x="471" y="28"/>
                  </a:cubicBezTo>
                  <a:cubicBezTo>
                    <a:pt x="487" y="15"/>
                    <a:pt x="508" y="9"/>
                    <a:pt x="526" y="0"/>
                  </a:cubicBezTo>
                  <a:cubicBezTo>
                    <a:pt x="527" y="2"/>
                    <a:pt x="528" y="3"/>
                    <a:pt x="529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="" xmlns:a16="http://schemas.microsoft.com/office/drawing/2014/main" id="{001D5C10-AA1D-4389-A5D2-802608A39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416" y="1345460"/>
              <a:ext cx="391331" cy="571164"/>
            </a:xfrm>
            <a:custGeom>
              <a:avLst/>
              <a:gdLst>
                <a:gd name="T0" fmla="*/ 370 w 461"/>
                <a:gd name="T1" fmla="*/ 0 h 652"/>
                <a:gd name="T2" fmla="*/ 437 w 461"/>
                <a:gd name="T3" fmla="*/ 106 h 652"/>
                <a:gd name="T4" fmla="*/ 384 w 461"/>
                <a:gd name="T5" fmla="*/ 204 h 652"/>
                <a:gd name="T6" fmla="*/ 289 w 461"/>
                <a:gd name="T7" fmla="*/ 371 h 652"/>
                <a:gd name="T8" fmla="*/ 180 w 461"/>
                <a:gd name="T9" fmla="*/ 556 h 652"/>
                <a:gd name="T10" fmla="*/ 139 w 461"/>
                <a:gd name="T11" fmla="*/ 621 h 652"/>
                <a:gd name="T12" fmla="*/ 41 w 461"/>
                <a:gd name="T13" fmla="*/ 632 h 652"/>
                <a:gd name="T14" fmla="*/ 11 w 461"/>
                <a:gd name="T15" fmla="*/ 547 h 652"/>
                <a:gd name="T16" fmla="*/ 41 w 461"/>
                <a:gd name="T17" fmla="*/ 488 h 652"/>
                <a:gd name="T18" fmla="*/ 156 w 461"/>
                <a:gd name="T19" fmla="*/ 287 h 652"/>
                <a:gd name="T20" fmla="*/ 265 w 461"/>
                <a:gd name="T21" fmla="*/ 100 h 652"/>
                <a:gd name="T22" fmla="*/ 303 w 461"/>
                <a:gd name="T23" fmla="*/ 35 h 652"/>
                <a:gd name="T24" fmla="*/ 370 w 461"/>
                <a:gd name="T25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1" h="652">
                  <a:moveTo>
                    <a:pt x="370" y="0"/>
                  </a:moveTo>
                  <a:cubicBezTo>
                    <a:pt x="426" y="2"/>
                    <a:pt x="461" y="55"/>
                    <a:pt x="437" y="106"/>
                  </a:cubicBezTo>
                  <a:cubicBezTo>
                    <a:pt x="422" y="140"/>
                    <a:pt x="402" y="172"/>
                    <a:pt x="384" y="204"/>
                  </a:cubicBezTo>
                  <a:cubicBezTo>
                    <a:pt x="353" y="260"/>
                    <a:pt x="321" y="315"/>
                    <a:pt x="289" y="371"/>
                  </a:cubicBezTo>
                  <a:cubicBezTo>
                    <a:pt x="253" y="433"/>
                    <a:pt x="217" y="494"/>
                    <a:pt x="180" y="556"/>
                  </a:cubicBezTo>
                  <a:cubicBezTo>
                    <a:pt x="167" y="578"/>
                    <a:pt x="156" y="601"/>
                    <a:pt x="139" y="621"/>
                  </a:cubicBezTo>
                  <a:cubicBezTo>
                    <a:pt x="116" y="649"/>
                    <a:pt x="75" y="652"/>
                    <a:pt x="41" y="632"/>
                  </a:cubicBezTo>
                  <a:cubicBezTo>
                    <a:pt x="15" y="617"/>
                    <a:pt x="0" y="578"/>
                    <a:pt x="11" y="547"/>
                  </a:cubicBezTo>
                  <a:cubicBezTo>
                    <a:pt x="19" y="526"/>
                    <a:pt x="30" y="507"/>
                    <a:pt x="41" y="488"/>
                  </a:cubicBezTo>
                  <a:cubicBezTo>
                    <a:pt x="79" y="421"/>
                    <a:pt x="117" y="354"/>
                    <a:pt x="156" y="287"/>
                  </a:cubicBezTo>
                  <a:cubicBezTo>
                    <a:pt x="192" y="224"/>
                    <a:pt x="229" y="162"/>
                    <a:pt x="265" y="100"/>
                  </a:cubicBezTo>
                  <a:cubicBezTo>
                    <a:pt x="277" y="78"/>
                    <a:pt x="289" y="56"/>
                    <a:pt x="303" y="35"/>
                  </a:cubicBezTo>
                  <a:cubicBezTo>
                    <a:pt x="320" y="9"/>
                    <a:pt x="339" y="0"/>
                    <a:pt x="37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="" xmlns:a16="http://schemas.microsoft.com/office/drawing/2014/main" id="{75B308AE-556B-4362-A5E9-8C09F14A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8747" y="1378514"/>
              <a:ext cx="370870" cy="576453"/>
            </a:xfrm>
            <a:custGeom>
              <a:avLst/>
              <a:gdLst>
                <a:gd name="T0" fmla="*/ 81 w 438"/>
                <a:gd name="T1" fmla="*/ 4 h 660"/>
                <a:gd name="T2" fmla="*/ 152 w 438"/>
                <a:gd name="T3" fmla="*/ 45 h 660"/>
                <a:gd name="T4" fmla="*/ 285 w 438"/>
                <a:gd name="T5" fmla="*/ 281 h 660"/>
                <a:gd name="T6" fmla="*/ 410 w 438"/>
                <a:gd name="T7" fmla="*/ 509 h 660"/>
                <a:gd name="T8" fmla="*/ 434 w 438"/>
                <a:gd name="T9" fmla="*/ 575 h 660"/>
                <a:gd name="T10" fmla="*/ 379 w 438"/>
                <a:gd name="T11" fmla="*/ 651 h 660"/>
                <a:gd name="T12" fmla="*/ 289 w 438"/>
                <a:gd name="T13" fmla="*/ 610 h 660"/>
                <a:gd name="T14" fmla="*/ 200 w 438"/>
                <a:gd name="T15" fmla="*/ 449 h 660"/>
                <a:gd name="T16" fmla="*/ 108 w 438"/>
                <a:gd name="T17" fmla="*/ 282 h 660"/>
                <a:gd name="T18" fmla="*/ 17 w 438"/>
                <a:gd name="T19" fmla="*/ 122 h 660"/>
                <a:gd name="T20" fmla="*/ 16 w 438"/>
                <a:gd name="T21" fmla="*/ 40 h 660"/>
                <a:gd name="T22" fmla="*/ 81 w 438"/>
                <a:gd name="T23" fmla="*/ 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8" h="660">
                  <a:moveTo>
                    <a:pt x="81" y="4"/>
                  </a:moveTo>
                  <a:cubicBezTo>
                    <a:pt x="116" y="3"/>
                    <a:pt x="137" y="18"/>
                    <a:pt x="152" y="45"/>
                  </a:cubicBezTo>
                  <a:cubicBezTo>
                    <a:pt x="196" y="123"/>
                    <a:pt x="241" y="202"/>
                    <a:pt x="285" y="281"/>
                  </a:cubicBezTo>
                  <a:cubicBezTo>
                    <a:pt x="327" y="357"/>
                    <a:pt x="369" y="433"/>
                    <a:pt x="410" y="509"/>
                  </a:cubicBezTo>
                  <a:cubicBezTo>
                    <a:pt x="421" y="530"/>
                    <a:pt x="432" y="553"/>
                    <a:pt x="434" y="575"/>
                  </a:cubicBezTo>
                  <a:cubicBezTo>
                    <a:pt x="438" y="612"/>
                    <a:pt x="412" y="642"/>
                    <a:pt x="379" y="651"/>
                  </a:cubicBezTo>
                  <a:cubicBezTo>
                    <a:pt x="346" y="660"/>
                    <a:pt x="306" y="641"/>
                    <a:pt x="289" y="610"/>
                  </a:cubicBezTo>
                  <a:cubicBezTo>
                    <a:pt x="260" y="556"/>
                    <a:pt x="230" y="502"/>
                    <a:pt x="200" y="449"/>
                  </a:cubicBezTo>
                  <a:cubicBezTo>
                    <a:pt x="169" y="393"/>
                    <a:pt x="139" y="337"/>
                    <a:pt x="108" y="282"/>
                  </a:cubicBezTo>
                  <a:cubicBezTo>
                    <a:pt x="78" y="229"/>
                    <a:pt x="47" y="175"/>
                    <a:pt x="17" y="122"/>
                  </a:cubicBezTo>
                  <a:cubicBezTo>
                    <a:pt x="2" y="95"/>
                    <a:pt x="0" y="66"/>
                    <a:pt x="16" y="40"/>
                  </a:cubicBezTo>
                  <a:cubicBezTo>
                    <a:pt x="31" y="15"/>
                    <a:pt x="53" y="0"/>
                    <a:pt x="81" y="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="" xmlns:a16="http://schemas.microsoft.com/office/drawing/2014/main" id="{1B74DAA6-E969-49FE-970A-35824B70F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4940" y="3801994"/>
              <a:ext cx="521774" cy="452171"/>
            </a:xfrm>
            <a:custGeom>
              <a:avLst/>
              <a:gdLst>
                <a:gd name="T0" fmla="*/ 528 w 618"/>
                <a:gd name="T1" fmla="*/ 516 h 516"/>
                <a:gd name="T2" fmla="*/ 479 w 618"/>
                <a:gd name="T3" fmla="*/ 493 h 516"/>
                <a:gd name="T4" fmla="*/ 233 w 618"/>
                <a:gd name="T5" fmla="*/ 302 h 516"/>
                <a:gd name="T6" fmla="*/ 70 w 618"/>
                <a:gd name="T7" fmla="*/ 172 h 516"/>
                <a:gd name="T8" fmla="*/ 27 w 618"/>
                <a:gd name="T9" fmla="*/ 136 h 516"/>
                <a:gd name="T10" fmla="*/ 28 w 618"/>
                <a:gd name="T11" fmla="*/ 31 h 516"/>
                <a:gd name="T12" fmla="*/ 131 w 618"/>
                <a:gd name="T13" fmla="*/ 24 h 516"/>
                <a:gd name="T14" fmla="*/ 308 w 618"/>
                <a:gd name="T15" fmla="*/ 163 h 516"/>
                <a:gd name="T16" fmla="*/ 519 w 618"/>
                <a:gd name="T17" fmla="*/ 327 h 516"/>
                <a:gd name="T18" fmla="*/ 581 w 618"/>
                <a:gd name="T19" fmla="*/ 377 h 516"/>
                <a:gd name="T20" fmla="*/ 580 w 618"/>
                <a:gd name="T21" fmla="*/ 495 h 516"/>
                <a:gd name="T22" fmla="*/ 528 w 618"/>
                <a:gd name="T2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8" h="516">
                  <a:moveTo>
                    <a:pt x="528" y="516"/>
                  </a:moveTo>
                  <a:cubicBezTo>
                    <a:pt x="511" y="508"/>
                    <a:pt x="493" y="504"/>
                    <a:pt x="479" y="493"/>
                  </a:cubicBezTo>
                  <a:cubicBezTo>
                    <a:pt x="397" y="430"/>
                    <a:pt x="315" y="366"/>
                    <a:pt x="233" y="302"/>
                  </a:cubicBezTo>
                  <a:cubicBezTo>
                    <a:pt x="179" y="259"/>
                    <a:pt x="125" y="216"/>
                    <a:pt x="70" y="172"/>
                  </a:cubicBezTo>
                  <a:cubicBezTo>
                    <a:pt x="55" y="160"/>
                    <a:pt x="39" y="149"/>
                    <a:pt x="27" y="136"/>
                  </a:cubicBezTo>
                  <a:cubicBezTo>
                    <a:pt x="0" y="106"/>
                    <a:pt x="1" y="60"/>
                    <a:pt x="28" y="31"/>
                  </a:cubicBezTo>
                  <a:cubicBezTo>
                    <a:pt x="54" y="4"/>
                    <a:pt x="100" y="0"/>
                    <a:pt x="131" y="24"/>
                  </a:cubicBezTo>
                  <a:cubicBezTo>
                    <a:pt x="190" y="70"/>
                    <a:pt x="249" y="117"/>
                    <a:pt x="308" y="163"/>
                  </a:cubicBezTo>
                  <a:cubicBezTo>
                    <a:pt x="378" y="217"/>
                    <a:pt x="449" y="272"/>
                    <a:pt x="519" y="327"/>
                  </a:cubicBezTo>
                  <a:cubicBezTo>
                    <a:pt x="540" y="343"/>
                    <a:pt x="560" y="361"/>
                    <a:pt x="581" y="377"/>
                  </a:cubicBezTo>
                  <a:cubicBezTo>
                    <a:pt x="613" y="403"/>
                    <a:pt x="618" y="463"/>
                    <a:pt x="580" y="495"/>
                  </a:cubicBezTo>
                  <a:cubicBezTo>
                    <a:pt x="566" y="506"/>
                    <a:pt x="547" y="509"/>
                    <a:pt x="528" y="5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="" xmlns:a16="http://schemas.microsoft.com/office/drawing/2014/main" id="{67FE553E-5115-4116-8AA7-9A6BCF6AC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8845" y="2630579"/>
              <a:ext cx="608736" cy="239308"/>
            </a:xfrm>
            <a:custGeom>
              <a:avLst/>
              <a:gdLst>
                <a:gd name="T0" fmla="*/ 717 w 718"/>
                <a:gd name="T1" fmla="*/ 86 h 273"/>
                <a:gd name="T2" fmla="*/ 666 w 718"/>
                <a:gd name="T3" fmla="*/ 155 h 273"/>
                <a:gd name="T4" fmla="*/ 576 w 718"/>
                <a:gd name="T5" fmla="*/ 175 h 273"/>
                <a:gd name="T6" fmla="*/ 342 w 718"/>
                <a:gd name="T7" fmla="*/ 222 h 273"/>
                <a:gd name="T8" fmla="*/ 174 w 718"/>
                <a:gd name="T9" fmla="*/ 253 h 273"/>
                <a:gd name="T10" fmla="*/ 93 w 718"/>
                <a:gd name="T11" fmla="*/ 268 h 273"/>
                <a:gd name="T12" fmla="*/ 17 w 718"/>
                <a:gd name="T13" fmla="*/ 236 h 273"/>
                <a:gd name="T14" fmla="*/ 14 w 718"/>
                <a:gd name="T15" fmla="*/ 154 h 273"/>
                <a:gd name="T16" fmla="*/ 60 w 718"/>
                <a:gd name="T17" fmla="*/ 120 h 273"/>
                <a:gd name="T18" fmla="*/ 256 w 718"/>
                <a:gd name="T19" fmla="*/ 81 h 273"/>
                <a:gd name="T20" fmla="*/ 488 w 718"/>
                <a:gd name="T21" fmla="*/ 33 h 273"/>
                <a:gd name="T22" fmla="*/ 627 w 718"/>
                <a:gd name="T23" fmla="*/ 9 h 273"/>
                <a:gd name="T24" fmla="*/ 717 w 718"/>
                <a:gd name="T25" fmla="*/ 8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8" h="273">
                  <a:moveTo>
                    <a:pt x="717" y="86"/>
                  </a:moveTo>
                  <a:cubicBezTo>
                    <a:pt x="716" y="117"/>
                    <a:pt x="696" y="147"/>
                    <a:pt x="666" y="155"/>
                  </a:cubicBezTo>
                  <a:cubicBezTo>
                    <a:pt x="637" y="164"/>
                    <a:pt x="606" y="169"/>
                    <a:pt x="576" y="175"/>
                  </a:cubicBezTo>
                  <a:cubicBezTo>
                    <a:pt x="498" y="191"/>
                    <a:pt x="420" y="207"/>
                    <a:pt x="342" y="222"/>
                  </a:cubicBezTo>
                  <a:cubicBezTo>
                    <a:pt x="286" y="233"/>
                    <a:pt x="230" y="243"/>
                    <a:pt x="174" y="253"/>
                  </a:cubicBezTo>
                  <a:cubicBezTo>
                    <a:pt x="147" y="258"/>
                    <a:pt x="120" y="264"/>
                    <a:pt x="93" y="268"/>
                  </a:cubicBezTo>
                  <a:cubicBezTo>
                    <a:pt x="62" y="273"/>
                    <a:pt x="35" y="263"/>
                    <a:pt x="17" y="236"/>
                  </a:cubicBezTo>
                  <a:cubicBezTo>
                    <a:pt x="0" y="210"/>
                    <a:pt x="1" y="180"/>
                    <a:pt x="14" y="154"/>
                  </a:cubicBezTo>
                  <a:cubicBezTo>
                    <a:pt x="23" y="137"/>
                    <a:pt x="39" y="124"/>
                    <a:pt x="60" y="120"/>
                  </a:cubicBezTo>
                  <a:cubicBezTo>
                    <a:pt x="125" y="107"/>
                    <a:pt x="191" y="94"/>
                    <a:pt x="256" y="81"/>
                  </a:cubicBezTo>
                  <a:cubicBezTo>
                    <a:pt x="333" y="65"/>
                    <a:pt x="410" y="49"/>
                    <a:pt x="488" y="33"/>
                  </a:cubicBezTo>
                  <a:cubicBezTo>
                    <a:pt x="534" y="24"/>
                    <a:pt x="581" y="16"/>
                    <a:pt x="627" y="9"/>
                  </a:cubicBezTo>
                  <a:cubicBezTo>
                    <a:pt x="686" y="0"/>
                    <a:pt x="718" y="49"/>
                    <a:pt x="717" y="8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="" xmlns:a16="http://schemas.microsoft.com/office/drawing/2014/main" id="{A2FC5CCE-E15D-4C65-A51B-39F2A1F9E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1450" y="2692720"/>
              <a:ext cx="618968" cy="211542"/>
            </a:xfrm>
            <a:custGeom>
              <a:avLst/>
              <a:gdLst>
                <a:gd name="T0" fmla="*/ 632 w 728"/>
                <a:gd name="T1" fmla="*/ 242 h 242"/>
                <a:gd name="T2" fmla="*/ 531 w 728"/>
                <a:gd name="T3" fmla="*/ 226 h 242"/>
                <a:gd name="T4" fmla="*/ 466 w 728"/>
                <a:gd name="T5" fmla="*/ 215 h 242"/>
                <a:gd name="T6" fmla="*/ 298 w 728"/>
                <a:gd name="T7" fmla="*/ 192 h 242"/>
                <a:gd name="T8" fmla="*/ 64 w 728"/>
                <a:gd name="T9" fmla="*/ 154 h 242"/>
                <a:gd name="T10" fmla="*/ 4 w 728"/>
                <a:gd name="T11" fmla="*/ 88 h 242"/>
                <a:gd name="T12" fmla="*/ 46 w 728"/>
                <a:gd name="T13" fmla="*/ 11 h 242"/>
                <a:gd name="T14" fmla="*/ 98 w 728"/>
                <a:gd name="T15" fmla="*/ 2 h 242"/>
                <a:gd name="T16" fmla="*/ 346 w 728"/>
                <a:gd name="T17" fmla="*/ 40 h 242"/>
                <a:gd name="T18" fmla="*/ 553 w 728"/>
                <a:gd name="T19" fmla="*/ 74 h 242"/>
                <a:gd name="T20" fmla="*/ 654 w 728"/>
                <a:gd name="T21" fmla="*/ 89 h 242"/>
                <a:gd name="T22" fmla="*/ 716 w 728"/>
                <a:gd name="T23" fmla="*/ 190 h 242"/>
                <a:gd name="T24" fmla="*/ 632 w 728"/>
                <a:gd name="T2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8" h="242">
                  <a:moveTo>
                    <a:pt x="632" y="242"/>
                  </a:moveTo>
                  <a:cubicBezTo>
                    <a:pt x="605" y="238"/>
                    <a:pt x="568" y="232"/>
                    <a:pt x="531" y="226"/>
                  </a:cubicBezTo>
                  <a:cubicBezTo>
                    <a:pt x="509" y="223"/>
                    <a:pt x="487" y="218"/>
                    <a:pt x="466" y="215"/>
                  </a:cubicBezTo>
                  <a:cubicBezTo>
                    <a:pt x="410" y="207"/>
                    <a:pt x="354" y="200"/>
                    <a:pt x="298" y="192"/>
                  </a:cubicBezTo>
                  <a:cubicBezTo>
                    <a:pt x="220" y="180"/>
                    <a:pt x="142" y="167"/>
                    <a:pt x="64" y="154"/>
                  </a:cubicBezTo>
                  <a:cubicBezTo>
                    <a:pt x="37" y="149"/>
                    <a:pt x="9" y="118"/>
                    <a:pt x="4" y="88"/>
                  </a:cubicBezTo>
                  <a:cubicBezTo>
                    <a:pt x="0" y="59"/>
                    <a:pt x="18" y="22"/>
                    <a:pt x="46" y="11"/>
                  </a:cubicBezTo>
                  <a:cubicBezTo>
                    <a:pt x="62" y="4"/>
                    <a:pt x="81" y="0"/>
                    <a:pt x="98" y="2"/>
                  </a:cubicBezTo>
                  <a:cubicBezTo>
                    <a:pt x="181" y="14"/>
                    <a:pt x="263" y="27"/>
                    <a:pt x="346" y="40"/>
                  </a:cubicBezTo>
                  <a:cubicBezTo>
                    <a:pt x="415" y="51"/>
                    <a:pt x="484" y="63"/>
                    <a:pt x="553" y="74"/>
                  </a:cubicBezTo>
                  <a:cubicBezTo>
                    <a:pt x="586" y="80"/>
                    <a:pt x="620" y="85"/>
                    <a:pt x="654" y="89"/>
                  </a:cubicBezTo>
                  <a:cubicBezTo>
                    <a:pt x="707" y="97"/>
                    <a:pt x="728" y="145"/>
                    <a:pt x="716" y="190"/>
                  </a:cubicBezTo>
                  <a:cubicBezTo>
                    <a:pt x="707" y="222"/>
                    <a:pt x="679" y="242"/>
                    <a:pt x="632" y="2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="" xmlns:a16="http://schemas.microsoft.com/office/drawing/2014/main" id="{265BB47C-24B7-4135-87C4-643A28ED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559" y="2597526"/>
              <a:ext cx="363196" cy="879223"/>
            </a:xfrm>
            <a:custGeom>
              <a:avLst/>
              <a:gdLst>
                <a:gd name="T0" fmla="*/ 0 w 431"/>
                <a:gd name="T1" fmla="*/ 579 h 1005"/>
                <a:gd name="T2" fmla="*/ 45 w 431"/>
                <a:gd name="T3" fmla="*/ 334 h 1005"/>
                <a:gd name="T4" fmla="*/ 210 w 431"/>
                <a:gd name="T5" fmla="*/ 93 h 1005"/>
                <a:gd name="T6" fmla="*/ 338 w 431"/>
                <a:gd name="T7" fmla="*/ 13 h 1005"/>
                <a:gd name="T8" fmla="*/ 420 w 431"/>
                <a:gd name="T9" fmla="*/ 52 h 1005"/>
                <a:gd name="T10" fmla="*/ 385 w 431"/>
                <a:gd name="T11" fmla="*/ 128 h 1005"/>
                <a:gd name="T12" fmla="*/ 244 w 431"/>
                <a:gd name="T13" fmla="*/ 238 h 1005"/>
                <a:gd name="T14" fmla="*/ 153 w 431"/>
                <a:gd name="T15" fmla="*/ 399 h 1005"/>
                <a:gd name="T16" fmla="*/ 139 w 431"/>
                <a:gd name="T17" fmla="*/ 686 h 1005"/>
                <a:gd name="T18" fmla="*/ 259 w 431"/>
                <a:gd name="T19" fmla="*/ 895 h 1005"/>
                <a:gd name="T20" fmla="*/ 258 w 431"/>
                <a:gd name="T21" fmla="*/ 979 h 1005"/>
                <a:gd name="T22" fmla="*/ 170 w 431"/>
                <a:gd name="T23" fmla="*/ 982 h 1005"/>
                <a:gd name="T24" fmla="*/ 42 w 431"/>
                <a:gd name="T25" fmla="*/ 784 h 1005"/>
                <a:gd name="T26" fmla="*/ 0 w 431"/>
                <a:gd name="T27" fmla="*/ 57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1005">
                  <a:moveTo>
                    <a:pt x="0" y="579"/>
                  </a:moveTo>
                  <a:cubicBezTo>
                    <a:pt x="1" y="484"/>
                    <a:pt x="16" y="408"/>
                    <a:pt x="45" y="334"/>
                  </a:cubicBezTo>
                  <a:cubicBezTo>
                    <a:pt x="82" y="241"/>
                    <a:pt x="136" y="160"/>
                    <a:pt x="210" y="93"/>
                  </a:cubicBezTo>
                  <a:cubicBezTo>
                    <a:pt x="247" y="58"/>
                    <a:pt x="290" y="31"/>
                    <a:pt x="338" y="13"/>
                  </a:cubicBezTo>
                  <a:cubicBezTo>
                    <a:pt x="373" y="0"/>
                    <a:pt x="402" y="14"/>
                    <a:pt x="420" y="52"/>
                  </a:cubicBezTo>
                  <a:cubicBezTo>
                    <a:pt x="431" y="76"/>
                    <a:pt x="417" y="114"/>
                    <a:pt x="385" y="128"/>
                  </a:cubicBezTo>
                  <a:cubicBezTo>
                    <a:pt x="328" y="152"/>
                    <a:pt x="284" y="190"/>
                    <a:pt x="244" y="238"/>
                  </a:cubicBezTo>
                  <a:cubicBezTo>
                    <a:pt x="204" y="287"/>
                    <a:pt x="174" y="340"/>
                    <a:pt x="153" y="399"/>
                  </a:cubicBezTo>
                  <a:cubicBezTo>
                    <a:pt x="118" y="493"/>
                    <a:pt x="114" y="589"/>
                    <a:pt x="139" y="686"/>
                  </a:cubicBezTo>
                  <a:cubicBezTo>
                    <a:pt x="159" y="766"/>
                    <a:pt x="202" y="835"/>
                    <a:pt x="259" y="895"/>
                  </a:cubicBezTo>
                  <a:cubicBezTo>
                    <a:pt x="279" y="916"/>
                    <a:pt x="279" y="959"/>
                    <a:pt x="258" y="979"/>
                  </a:cubicBezTo>
                  <a:cubicBezTo>
                    <a:pt x="233" y="1004"/>
                    <a:pt x="192" y="1005"/>
                    <a:pt x="170" y="982"/>
                  </a:cubicBezTo>
                  <a:cubicBezTo>
                    <a:pt x="115" y="924"/>
                    <a:pt x="72" y="858"/>
                    <a:pt x="42" y="784"/>
                  </a:cubicBezTo>
                  <a:cubicBezTo>
                    <a:pt x="13" y="713"/>
                    <a:pt x="1" y="639"/>
                    <a:pt x="0" y="5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4518156" y="1347919"/>
            <a:ext cx="6787869" cy="817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38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1 ,,,Dana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di </a:t>
            </a:r>
            <a:r>
              <a:rPr lang="en-US" dirty="0" err="1" smtClean="0">
                <a:solidFill>
                  <a:srgbClr val="FFFFFF"/>
                </a:solidFill>
              </a:rPr>
              <a:t>Prioritaskan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Penggunaannya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untuk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Pemulihan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Ekonomi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dan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Pengembangan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Sektor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Prioritas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9BFD9694-E79B-4B97-B983-A26F38E39EBE}"/>
              </a:ext>
            </a:extLst>
          </p:cNvPr>
          <p:cNvSpPr/>
          <p:nvPr/>
        </p:nvSpPr>
        <p:spPr>
          <a:xfrm>
            <a:off x="4518156" y="2246003"/>
            <a:ext cx="6787869" cy="817449"/>
          </a:xfrm>
          <a:prstGeom prst="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38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2,,,Pemulihan </a:t>
            </a:r>
            <a:r>
              <a:rPr lang="en-US" dirty="0" err="1" smtClean="0">
                <a:solidFill>
                  <a:srgbClr val="FFFFFF"/>
                </a:solidFill>
              </a:rPr>
              <a:t>Ekonomi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sebagaiman</a:t>
            </a:r>
            <a:r>
              <a:rPr lang="en-US" dirty="0" smtClean="0">
                <a:solidFill>
                  <a:srgbClr val="FFFFFF"/>
                </a:solidFill>
              </a:rPr>
              <a:t>a </a:t>
            </a:r>
            <a:r>
              <a:rPr lang="en-US" dirty="0" err="1" smtClean="0">
                <a:solidFill>
                  <a:srgbClr val="FFFFFF"/>
                </a:solidFill>
              </a:rPr>
              <a:t>dimaksud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berupa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Jaring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Pengaman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Sosial</a:t>
            </a:r>
            <a:r>
              <a:rPr lang="en-US" dirty="0" smtClean="0">
                <a:solidFill>
                  <a:srgbClr val="FFFFFF"/>
                </a:solidFill>
              </a:rPr>
              <a:t> ( JPS ), </a:t>
            </a:r>
            <a:r>
              <a:rPr lang="en-US" dirty="0" err="1" smtClean="0">
                <a:solidFill>
                  <a:srgbClr val="FFFFFF"/>
                </a:solidFill>
              </a:rPr>
              <a:t>Padat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Karya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Tunai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Pemberdayaan</a:t>
            </a:r>
            <a:r>
              <a:rPr lang="en-US" dirty="0" smtClean="0">
                <a:solidFill>
                  <a:srgbClr val="FFFFFF"/>
                </a:solidFill>
              </a:rPr>
              <a:t> Usaha </a:t>
            </a:r>
            <a:r>
              <a:rPr lang="en-US" dirty="0" err="1" smtClean="0">
                <a:solidFill>
                  <a:srgbClr val="FFFFFF"/>
                </a:solidFill>
              </a:rPr>
              <a:t>Mikro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Pengembangan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Potensi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melalui</a:t>
            </a:r>
            <a:r>
              <a:rPr lang="en-US" dirty="0" smtClean="0">
                <a:solidFill>
                  <a:srgbClr val="FFFFFF"/>
                </a:solidFill>
              </a:rPr>
              <a:t> BUMDESA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6BCB846F-9E44-4C70-83EF-40F9918D375B}"/>
              </a:ext>
            </a:extLst>
          </p:cNvPr>
          <p:cNvSpPr/>
          <p:nvPr/>
        </p:nvSpPr>
        <p:spPr>
          <a:xfrm>
            <a:off x="4518158" y="4046093"/>
            <a:ext cx="6787864" cy="8174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Pasal</a:t>
            </a:r>
            <a:r>
              <a:rPr lang="en-US" dirty="0" smtClean="0">
                <a:solidFill>
                  <a:schemeClr val="tx1"/>
                </a:solidFill>
              </a:rPr>
              <a:t> 38 </a:t>
            </a:r>
            <a:r>
              <a:rPr lang="en-US" dirty="0" err="1" smtClean="0">
                <a:solidFill>
                  <a:schemeClr val="tx1"/>
                </a:solidFill>
              </a:rPr>
              <a:t>Ayat</a:t>
            </a:r>
            <a:r>
              <a:rPr lang="en-US" dirty="0" smtClean="0">
                <a:solidFill>
                  <a:schemeClr val="tx1"/>
                </a:solidFill>
              </a:rPr>
              <a:t> 5,,,Prioritas </a:t>
            </a:r>
            <a:r>
              <a:rPr lang="en-US" dirty="0" err="1" smtClean="0">
                <a:solidFill>
                  <a:schemeClr val="tx1"/>
                </a:solidFill>
              </a:rPr>
              <a:t>Penggunaan</a:t>
            </a:r>
            <a:r>
              <a:rPr lang="en-US" dirty="0" smtClean="0">
                <a:solidFill>
                  <a:schemeClr val="tx1"/>
                </a:solidFill>
              </a:rPr>
              <a:t> Dana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dimaksud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menanggulangi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dampak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Pandemi</a:t>
            </a:r>
            <a:r>
              <a:rPr lang="en-US" dirty="0" smtClean="0">
                <a:solidFill>
                  <a:schemeClr val="tx1"/>
                </a:solidFill>
              </a:rPr>
              <a:t> Corona Virus </a:t>
            </a:r>
            <a:r>
              <a:rPr lang="en-US" dirty="0" err="1" smtClean="0">
                <a:solidFill>
                  <a:schemeClr val="tx1"/>
                </a:solidFill>
              </a:rPr>
              <a:t>Disesase</a:t>
            </a:r>
            <a:r>
              <a:rPr lang="en-US" dirty="0" smtClean="0">
                <a:solidFill>
                  <a:schemeClr val="tx1"/>
                </a:solidFill>
              </a:rPr>
              <a:t> 19 ( </a:t>
            </a:r>
            <a:r>
              <a:rPr lang="en-US" dirty="0" err="1" smtClean="0">
                <a:solidFill>
                  <a:schemeClr val="tx1"/>
                </a:solidFill>
              </a:rPr>
              <a:t>Covid</a:t>
            </a:r>
            <a:r>
              <a:rPr lang="en-US" dirty="0" smtClean="0">
                <a:solidFill>
                  <a:schemeClr val="tx1"/>
                </a:solidFill>
              </a:rPr>
              <a:t> 19 )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C82E3972-3DB3-45DC-9FE5-2CB0B3CCCFC9}"/>
              </a:ext>
            </a:extLst>
          </p:cNvPr>
          <p:cNvSpPr/>
          <p:nvPr/>
        </p:nvSpPr>
        <p:spPr>
          <a:xfrm>
            <a:off x="4518157" y="3138149"/>
            <a:ext cx="6787866" cy="81744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38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4,,, </a:t>
            </a:r>
            <a:r>
              <a:rPr lang="en-US" dirty="0" err="1" smtClean="0">
                <a:solidFill>
                  <a:srgbClr val="FFFFFF"/>
                </a:solidFill>
              </a:rPr>
              <a:t>Jaring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Pengaman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Sosial</a:t>
            </a:r>
            <a:r>
              <a:rPr lang="en-US" dirty="0" smtClean="0">
                <a:solidFill>
                  <a:srgbClr val="FFFFFF"/>
                </a:solidFill>
              </a:rPr>
              <a:t> ( JPS ) </a:t>
            </a:r>
            <a:r>
              <a:rPr lang="en-US" dirty="0" err="1" smtClean="0">
                <a:solidFill>
                  <a:srgbClr val="FFFFFF"/>
                </a:solidFill>
              </a:rPr>
              <a:t>Sebagaimana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dimaksud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berupa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Bantuan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Langsung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Tunai</a:t>
            </a:r>
            <a:r>
              <a:rPr lang="en-US" dirty="0" smtClean="0">
                <a:solidFill>
                  <a:srgbClr val="FFFFFF"/>
                </a:solidFill>
              </a:rPr>
              <a:t> Dana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( BLT – DD ) Yang </a:t>
            </a:r>
            <a:r>
              <a:rPr lang="en-US" dirty="0" err="1" smtClean="0">
                <a:solidFill>
                  <a:srgbClr val="FFFFFF"/>
                </a:solidFill>
              </a:rPr>
              <a:t>Menjadi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FF"/>
                </a:solidFill>
              </a:rPr>
              <a:t>PRIORITAS UTAMA </a:t>
            </a:r>
            <a:r>
              <a:rPr lang="en-US" b="1" u="sng" dirty="0" err="1" smtClean="0">
                <a:solidFill>
                  <a:srgbClr val="FFFFFF"/>
                </a:solidFill>
              </a:rPr>
              <a:t>dalam</a:t>
            </a:r>
            <a:r>
              <a:rPr lang="en-US" b="1" u="sng" dirty="0" smtClean="0">
                <a:solidFill>
                  <a:srgbClr val="FFFFFF"/>
                </a:solidFill>
              </a:rPr>
              <a:t> </a:t>
            </a:r>
            <a:r>
              <a:rPr lang="en-US" b="1" u="sng" dirty="0" err="1" smtClean="0">
                <a:solidFill>
                  <a:srgbClr val="FFFFFF"/>
                </a:solidFill>
              </a:rPr>
              <a:t>Penggunaan</a:t>
            </a:r>
            <a:r>
              <a:rPr lang="en-US" b="1" u="sng" dirty="0" smtClean="0">
                <a:solidFill>
                  <a:srgbClr val="FFFFFF"/>
                </a:solidFill>
              </a:rPr>
              <a:t> Dana </a:t>
            </a:r>
            <a:r>
              <a:rPr lang="en-US" b="1" u="sng" dirty="0" err="1" smtClean="0">
                <a:solidFill>
                  <a:srgbClr val="FFFFFF"/>
                </a:solidFill>
              </a:rPr>
              <a:t>Desa</a:t>
            </a:r>
            <a:r>
              <a:rPr lang="en-US" b="1" u="sng" dirty="0" smtClean="0">
                <a:solidFill>
                  <a:srgbClr val="FFFFFF"/>
                </a:solidFill>
              </a:rPr>
              <a:t> </a:t>
            </a:r>
            <a:r>
              <a:rPr lang="en-US" b="1" u="sng" dirty="0" err="1" smtClean="0">
                <a:solidFill>
                  <a:srgbClr val="FFFFFF"/>
                </a:solidFill>
              </a:rPr>
              <a:t>Tahun</a:t>
            </a:r>
            <a:r>
              <a:rPr lang="en-US" b="1" u="sng" dirty="0" smtClean="0">
                <a:solidFill>
                  <a:srgbClr val="FFFFFF"/>
                </a:solidFill>
              </a:rPr>
              <a:t> 2021</a:t>
            </a:r>
            <a:endParaRPr lang="en-US" b="1" u="sng" dirty="0">
              <a:solidFill>
                <a:srgbClr val="FFFFFF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2713B6A3-A084-40A0-87B0-5BB2577A37D3}"/>
              </a:ext>
            </a:extLst>
          </p:cNvPr>
          <p:cNvSpPr/>
          <p:nvPr/>
        </p:nvSpPr>
        <p:spPr>
          <a:xfrm>
            <a:off x="4518158" y="4944176"/>
            <a:ext cx="6787863" cy="817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39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1,,,Pemerintah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FF"/>
                </a:solidFill>
              </a:rPr>
              <a:t>WAJIB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menganggarkan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FF"/>
                </a:solidFill>
              </a:rPr>
              <a:t>MELAKSANAKAN BLT DD</a:t>
            </a:r>
            <a:endParaRPr lang="en-US" b="1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1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white">
                    <a:lumMod val="65000"/>
                  </a:prst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GIRI EMAS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4" y="243041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50" y="235148"/>
            <a:ext cx="9673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Sesuai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Dengan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Peraturan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Menteri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Keuangan</a:t>
            </a:r>
            <a:r>
              <a:rPr lang="en-US" sz="3200" b="1" dirty="0" smtClean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No 222/PMK.07/2020</a:t>
            </a:r>
            <a:endParaRPr lang="en-US" sz="3200" b="1" dirty="0">
              <a:solidFill>
                <a:prstClr val="black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45CAC6D0-4B2E-4D28-89C1-2FD3607CB28E}"/>
              </a:ext>
            </a:extLst>
          </p:cNvPr>
          <p:cNvGrpSpPr/>
          <p:nvPr/>
        </p:nvGrpSpPr>
        <p:grpSpPr>
          <a:xfrm>
            <a:off x="746035" y="1255623"/>
            <a:ext cx="3706131" cy="4352482"/>
            <a:chOff x="4301450" y="1345460"/>
            <a:chExt cx="3706131" cy="4352482"/>
          </a:xfrm>
        </p:grpSpPr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15D20CA0-A5CF-4B38-926C-853822594E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7576" y="2150644"/>
              <a:ext cx="1805748" cy="3547298"/>
            </a:xfrm>
            <a:custGeom>
              <a:avLst/>
              <a:gdLst>
                <a:gd name="T0" fmla="*/ 503 w 2130"/>
                <a:gd name="T1" fmla="*/ 2507 h 4055"/>
                <a:gd name="T2" fmla="*/ 387 w 2130"/>
                <a:gd name="T3" fmla="*/ 2072 h 4055"/>
                <a:gd name="T4" fmla="*/ 172 w 2130"/>
                <a:gd name="T5" fmla="*/ 1655 h 4055"/>
                <a:gd name="T6" fmla="*/ 35 w 2130"/>
                <a:gd name="T7" fmla="*/ 1291 h 4055"/>
                <a:gd name="T8" fmla="*/ 24 w 2130"/>
                <a:gd name="T9" fmla="*/ 824 h 4055"/>
                <a:gd name="T10" fmla="*/ 81 w 2130"/>
                <a:gd name="T11" fmla="*/ 647 h 4055"/>
                <a:gd name="T12" fmla="*/ 341 w 2130"/>
                <a:gd name="T13" fmla="*/ 262 h 4055"/>
                <a:gd name="T14" fmla="*/ 640 w 2130"/>
                <a:gd name="T15" fmla="*/ 80 h 4055"/>
                <a:gd name="T16" fmla="*/ 1219 w 2130"/>
                <a:gd name="T17" fmla="*/ 12 h 4055"/>
                <a:gd name="T18" fmla="*/ 1728 w 2130"/>
                <a:gd name="T19" fmla="*/ 189 h 4055"/>
                <a:gd name="T20" fmla="*/ 2056 w 2130"/>
                <a:gd name="T21" fmla="*/ 625 h 4055"/>
                <a:gd name="T22" fmla="*/ 2104 w 2130"/>
                <a:gd name="T23" fmla="*/ 1201 h 4055"/>
                <a:gd name="T24" fmla="*/ 1946 w 2130"/>
                <a:gd name="T25" fmla="*/ 1616 h 4055"/>
                <a:gd name="T26" fmla="*/ 1702 w 2130"/>
                <a:gd name="T27" fmla="*/ 2039 h 4055"/>
                <a:gd name="T28" fmla="*/ 1582 w 2130"/>
                <a:gd name="T29" fmla="*/ 2376 h 4055"/>
                <a:gd name="T30" fmla="*/ 1567 w 2130"/>
                <a:gd name="T31" fmla="*/ 3175 h 4055"/>
                <a:gd name="T32" fmla="*/ 1436 w 2130"/>
                <a:gd name="T33" fmla="*/ 3442 h 4055"/>
                <a:gd name="T34" fmla="*/ 1179 w 2130"/>
                <a:gd name="T35" fmla="*/ 3859 h 4055"/>
                <a:gd name="T36" fmla="*/ 979 w 2130"/>
                <a:gd name="T37" fmla="*/ 4016 h 4055"/>
                <a:gd name="T38" fmla="*/ 694 w 2130"/>
                <a:gd name="T39" fmla="*/ 3546 h 4055"/>
                <a:gd name="T40" fmla="*/ 519 w 2130"/>
                <a:gd name="T41" fmla="*/ 3253 h 4055"/>
                <a:gd name="T42" fmla="*/ 505 w 2130"/>
                <a:gd name="T43" fmla="*/ 2850 h 4055"/>
                <a:gd name="T44" fmla="*/ 1035 w 2130"/>
                <a:gd name="T45" fmla="*/ 2418 h 4055"/>
                <a:gd name="T46" fmla="*/ 1434 w 2130"/>
                <a:gd name="T47" fmla="*/ 2385 h 4055"/>
                <a:gd name="T48" fmla="*/ 1571 w 2130"/>
                <a:gd name="T49" fmla="*/ 1968 h 4055"/>
                <a:gd name="T50" fmla="*/ 1843 w 2130"/>
                <a:gd name="T51" fmla="*/ 1492 h 4055"/>
                <a:gd name="T52" fmla="*/ 1969 w 2130"/>
                <a:gd name="T53" fmla="*/ 1118 h 4055"/>
                <a:gd name="T54" fmla="*/ 1788 w 2130"/>
                <a:gd name="T55" fmla="*/ 444 h 4055"/>
                <a:gd name="T56" fmla="*/ 1302 w 2130"/>
                <a:gd name="T57" fmla="*/ 172 h 4055"/>
                <a:gd name="T58" fmla="*/ 719 w 2130"/>
                <a:gd name="T59" fmla="*/ 208 h 4055"/>
                <a:gd name="T60" fmla="*/ 244 w 2130"/>
                <a:gd name="T61" fmla="*/ 633 h 4055"/>
                <a:gd name="T62" fmla="*/ 152 w 2130"/>
                <a:gd name="T63" fmla="*/ 1033 h 4055"/>
                <a:gd name="T64" fmla="*/ 247 w 2130"/>
                <a:gd name="T65" fmla="*/ 1466 h 4055"/>
                <a:gd name="T66" fmla="*/ 480 w 2130"/>
                <a:gd name="T67" fmla="*/ 1917 h 4055"/>
                <a:gd name="T68" fmla="*/ 638 w 2130"/>
                <a:gd name="T69" fmla="*/ 2389 h 4055"/>
                <a:gd name="T70" fmla="*/ 1035 w 2130"/>
                <a:gd name="T71" fmla="*/ 2418 h 4055"/>
                <a:gd name="T72" fmla="*/ 1036 w 2130"/>
                <a:gd name="T73" fmla="*/ 3269 h 4055"/>
                <a:gd name="T74" fmla="*/ 671 w 2130"/>
                <a:gd name="T75" fmla="*/ 3276 h 4055"/>
                <a:gd name="T76" fmla="*/ 714 w 2130"/>
                <a:gd name="T77" fmla="*/ 3355 h 4055"/>
                <a:gd name="T78" fmla="*/ 900 w 2130"/>
                <a:gd name="T79" fmla="*/ 3629 h 4055"/>
                <a:gd name="T80" fmla="*/ 1195 w 2130"/>
                <a:gd name="T81" fmla="*/ 3612 h 4055"/>
                <a:gd name="T82" fmla="*/ 1390 w 2130"/>
                <a:gd name="T83" fmla="*/ 3297 h 4055"/>
                <a:gd name="T84" fmla="*/ 1376 w 2130"/>
                <a:gd name="T85" fmla="*/ 3269 h 4055"/>
                <a:gd name="T86" fmla="*/ 1433 w 2130"/>
                <a:gd name="T87" fmla="*/ 2860 h 4055"/>
                <a:gd name="T88" fmla="*/ 1408 w 2130"/>
                <a:gd name="T89" fmla="*/ 2565 h 4055"/>
                <a:gd name="T90" fmla="*/ 1245 w 2130"/>
                <a:gd name="T91" fmla="*/ 2589 h 4055"/>
                <a:gd name="T92" fmla="*/ 1271 w 2130"/>
                <a:gd name="T93" fmla="*/ 3157 h 4055"/>
                <a:gd name="T94" fmla="*/ 1433 w 2130"/>
                <a:gd name="T95" fmla="*/ 3126 h 4055"/>
                <a:gd name="T96" fmla="*/ 810 w 2130"/>
                <a:gd name="T97" fmla="*/ 2861 h 4055"/>
                <a:gd name="T98" fmla="*/ 788 w 2130"/>
                <a:gd name="T99" fmla="*/ 2566 h 4055"/>
                <a:gd name="T100" fmla="*/ 638 w 2130"/>
                <a:gd name="T101" fmla="*/ 2589 h 4055"/>
                <a:gd name="T102" fmla="*/ 663 w 2130"/>
                <a:gd name="T103" fmla="*/ 3157 h 4055"/>
                <a:gd name="T104" fmla="*/ 810 w 2130"/>
                <a:gd name="T105" fmla="*/ 3125 h 4055"/>
                <a:gd name="T106" fmla="*/ 945 w 2130"/>
                <a:gd name="T107" fmla="*/ 2861 h 4055"/>
                <a:gd name="T108" fmla="*/ 972 w 2130"/>
                <a:gd name="T109" fmla="*/ 3157 h 4055"/>
                <a:gd name="T110" fmla="*/ 1110 w 2130"/>
                <a:gd name="T111" fmla="*/ 3126 h 4055"/>
                <a:gd name="T112" fmla="*/ 1111 w 2130"/>
                <a:gd name="T113" fmla="*/ 2596 h 4055"/>
                <a:gd name="T114" fmla="*/ 970 w 2130"/>
                <a:gd name="T115" fmla="*/ 2565 h 4055"/>
                <a:gd name="T116" fmla="*/ 945 w 2130"/>
                <a:gd name="T117" fmla="*/ 2861 h 4055"/>
                <a:gd name="T118" fmla="*/ 970 w 2130"/>
                <a:gd name="T119" fmla="*/ 3741 h 4055"/>
                <a:gd name="T120" fmla="*/ 1020 w 2130"/>
                <a:gd name="T121" fmla="*/ 3861 h 4055"/>
                <a:gd name="T122" fmla="*/ 1101 w 2130"/>
                <a:gd name="T123" fmla="*/ 3764 h 4055"/>
                <a:gd name="T124" fmla="*/ 1031 w 2130"/>
                <a:gd name="T125" fmla="*/ 3741 h 4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30" h="4055">
                  <a:moveTo>
                    <a:pt x="504" y="2850"/>
                  </a:moveTo>
                  <a:cubicBezTo>
                    <a:pt x="504" y="2736"/>
                    <a:pt x="507" y="2621"/>
                    <a:pt x="503" y="2507"/>
                  </a:cubicBezTo>
                  <a:cubicBezTo>
                    <a:pt x="500" y="2424"/>
                    <a:pt x="485" y="2343"/>
                    <a:pt x="457" y="2264"/>
                  </a:cubicBezTo>
                  <a:cubicBezTo>
                    <a:pt x="434" y="2200"/>
                    <a:pt x="414" y="2134"/>
                    <a:pt x="387" y="2072"/>
                  </a:cubicBezTo>
                  <a:cubicBezTo>
                    <a:pt x="355" y="2000"/>
                    <a:pt x="316" y="1930"/>
                    <a:pt x="280" y="1860"/>
                  </a:cubicBezTo>
                  <a:cubicBezTo>
                    <a:pt x="244" y="1791"/>
                    <a:pt x="206" y="1724"/>
                    <a:pt x="172" y="1655"/>
                  </a:cubicBezTo>
                  <a:cubicBezTo>
                    <a:pt x="140" y="1590"/>
                    <a:pt x="110" y="1524"/>
                    <a:pt x="84" y="1457"/>
                  </a:cubicBezTo>
                  <a:cubicBezTo>
                    <a:pt x="63" y="1403"/>
                    <a:pt x="49" y="1347"/>
                    <a:pt x="35" y="1291"/>
                  </a:cubicBezTo>
                  <a:cubicBezTo>
                    <a:pt x="13" y="1200"/>
                    <a:pt x="0" y="1107"/>
                    <a:pt x="4" y="1012"/>
                  </a:cubicBezTo>
                  <a:cubicBezTo>
                    <a:pt x="7" y="949"/>
                    <a:pt x="14" y="886"/>
                    <a:pt x="24" y="824"/>
                  </a:cubicBezTo>
                  <a:cubicBezTo>
                    <a:pt x="33" y="775"/>
                    <a:pt x="49" y="728"/>
                    <a:pt x="63" y="680"/>
                  </a:cubicBezTo>
                  <a:cubicBezTo>
                    <a:pt x="67" y="668"/>
                    <a:pt x="78" y="659"/>
                    <a:pt x="81" y="647"/>
                  </a:cubicBezTo>
                  <a:cubicBezTo>
                    <a:pt x="103" y="575"/>
                    <a:pt x="138" y="509"/>
                    <a:pt x="179" y="447"/>
                  </a:cubicBezTo>
                  <a:cubicBezTo>
                    <a:pt x="225" y="378"/>
                    <a:pt x="277" y="314"/>
                    <a:pt x="341" y="262"/>
                  </a:cubicBezTo>
                  <a:cubicBezTo>
                    <a:pt x="389" y="222"/>
                    <a:pt x="439" y="184"/>
                    <a:pt x="492" y="152"/>
                  </a:cubicBezTo>
                  <a:cubicBezTo>
                    <a:pt x="538" y="123"/>
                    <a:pt x="589" y="101"/>
                    <a:pt x="640" y="80"/>
                  </a:cubicBezTo>
                  <a:cubicBezTo>
                    <a:pt x="720" y="48"/>
                    <a:pt x="803" y="29"/>
                    <a:pt x="888" y="17"/>
                  </a:cubicBezTo>
                  <a:cubicBezTo>
                    <a:pt x="998" y="0"/>
                    <a:pt x="1109" y="4"/>
                    <a:pt x="1219" y="12"/>
                  </a:cubicBezTo>
                  <a:cubicBezTo>
                    <a:pt x="1290" y="17"/>
                    <a:pt x="1361" y="32"/>
                    <a:pt x="1430" y="51"/>
                  </a:cubicBezTo>
                  <a:cubicBezTo>
                    <a:pt x="1537" y="80"/>
                    <a:pt x="1637" y="125"/>
                    <a:pt x="1728" y="189"/>
                  </a:cubicBezTo>
                  <a:cubicBezTo>
                    <a:pt x="1814" y="249"/>
                    <a:pt x="1886" y="322"/>
                    <a:pt x="1945" y="408"/>
                  </a:cubicBezTo>
                  <a:cubicBezTo>
                    <a:pt x="1991" y="475"/>
                    <a:pt x="2028" y="548"/>
                    <a:pt x="2056" y="625"/>
                  </a:cubicBezTo>
                  <a:cubicBezTo>
                    <a:pt x="2088" y="715"/>
                    <a:pt x="2105" y="807"/>
                    <a:pt x="2117" y="901"/>
                  </a:cubicBezTo>
                  <a:cubicBezTo>
                    <a:pt x="2130" y="1002"/>
                    <a:pt x="2121" y="1102"/>
                    <a:pt x="2104" y="1201"/>
                  </a:cubicBezTo>
                  <a:cubicBezTo>
                    <a:pt x="2093" y="1262"/>
                    <a:pt x="2075" y="1322"/>
                    <a:pt x="2053" y="1379"/>
                  </a:cubicBezTo>
                  <a:cubicBezTo>
                    <a:pt x="2021" y="1459"/>
                    <a:pt x="1986" y="1539"/>
                    <a:pt x="1946" y="1616"/>
                  </a:cubicBezTo>
                  <a:cubicBezTo>
                    <a:pt x="1907" y="1691"/>
                    <a:pt x="1860" y="1762"/>
                    <a:pt x="1818" y="1835"/>
                  </a:cubicBezTo>
                  <a:cubicBezTo>
                    <a:pt x="1779" y="1903"/>
                    <a:pt x="1738" y="1969"/>
                    <a:pt x="1702" y="2039"/>
                  </a:cubicBezTo>
                  <a:cubicBezTo>
                    <a:pt x="1675" y="2091"/>
                    <a:pt x="1653" y="2146"/>
                    <a:pt x="1633" y="2201"/>
                  </a:cubicBezTo>
                  <a:cubicBezTo>
                    <a:pt x="1613" y="2258"/>
                    <a:pt x="1595" y="2317"/>
                    <a:pt x="1582" y="2376"/>
                  </a:cubicBezTo>
                  <a:cubicBezTo>
                    <a:pt x="1572" y="2424"/>
                    <a:pt x="1567" y="2473"/>
                    <a:pt x="1567" y="2521"/>
                  </a:cubicBezTo>
                  <a:cubicBezTo>
                    <a:pt x="1566" y="2739"/>
                    <a:pt x="1565" y="2957"/>
                    <a:pt x="1567" y="3175"/>
                  </a:cubicBezTo>
                  <a:cubicBezTo>
                    <a:pt x="1568" y="3220"/>
                    <a:pt x="1552" y="3256"/>
                    <a:pt x="1529" y="3292"/>
                  </a:cubicBezTo>
                  <a:cubicBezTo>
                    <a:pt x="1498" y="3341"/>
                    <a:pt x="1467" y="3392"/>
                    <a:pt x="1436" y="3442"/>
                  </a:cubicBezTo>
                  <a:cubicBezTo>
                    <a:pt x="1407" y="3490"/>
                    <a:pt x="1377" y="3537"/>
                    <a:pt x="1347" y="3585"/>
                  </a:cubicBezTo>
                  <a:cubicBezTo>
                    <a:pt x="1291" y="3676"/>
                    <a:pt x="1235" y="3768"/>
                    <a:pt x="1179" y="3859"/>
                  </a:cubicBezTo>
                  <a:cubicBezTo>
                    <a:pt x="1146" y="3911"/>
                    <a:pt x="1113" y="3963"/>
                    <a:pt x="1081" y="4015"/>
                  </a:cubicBezTo>
                  <a:cubicBezTo>
                    <a:pt x="1057" y="4054"/>
                    <a:pt x="1003" y="4055"/>
                    <a:pt x="979" y="4016"/>
                  </a:cubicBezTo>
                  <a:cubicBezTo>
                    <a:pt x="927" y="3930"/>
                    <a:pt x="876" y="3844"/>
                    <a:pt x="823" y="3758"/>
                  </a:cubicBezTo>
                  <a:cubicBezTo>
                    <a:pt x="781" y="3687"/>
                    <a:pt x="737" y="3617"/>
                    <a:pt x="694" y="3546"/>
                  </a:cubicBezTo>
                  <a:cubicBezTo>
                    <a:pt x="658" y="3486"/>
                    <a:pt x="623" y="3425"/>
                    <a:pt x="586" y="3365"/>
                  </a:cubicBezTo>
                  <a:cubicBezTo>
                    <a:pt x="564" y="3328"/>
                    <a:pt x="539" y="3292"/>
                    <a:pt x="519" y="3253"/>
                  </a:cubicBezTo>
                  <a:cubicBezTo>
                    <a:pt x="510" y="3237"/>
                    <a:pt x="506" y="3217"/>
                    <a:pt x="505" y="3198"/>
                  </a:cubicBezTo>
                  <a:cubicBezTo>
                    <a:pt x="504" y="3082"/>
                    <a:pt x="505" y="2966"/>
                    <a:pt x="505" y="2850"/>
                  </a:cubicBezTo>
                  <a:cubicBezTo>
                    <a:pt x="505" y="2850"/>
                    <a:pt x="504" y="2850"/>
                    <a:pt x="504" y="2850"/>
                  </a:cubicBezTo>
                  <a:close/>
                  <a:moveTo>
                    <a:pt x="1035" y="2418"/>
                  </a:moveTo>
                  <a:cubicBezTo>
                    <a:pt x="1156" y="2418"/>
                    <a:pt x="1278" y="2418"/>
                    <a:pt x="1399" y="2418"/>
                  </a:cubicBezTo>
                  <a:cubicBezTo>
                    <a:pt x="1432" y="2418"/>
                    <a:pt x="1433" y="2417"/>
                    <a:pt x="1434" y="2385"/>
                  </a:cubicBezTo>
                  <a:cubicBezTo>
                    <a:pt x="1435" y="2305"/>
                    <a:pt x="1453" y="2228"/>
                    <a:pt x="1482" y="2155"/>
                  </a:cubicBezTo>
                  <a:cubicBezTo>
                    <a:pt x="1507" y="2091"/>
                    <a:pt x="1537" y="2028"/>
                    <a:pt x="1571" y="1968"/>
                  </a:cubicBezTo>
                  <a:cubicBezTo>
                    <a:pt x="1624" y="1871"/>
                    <a:pt x="1682" y="1778"/>
                    <a:pt x="1737" y="1682"/>
                  </a:cubicBezTo>
                  <a:cubicBezTo>
                    <a:pt x="1773" y="1619"/>
                    <a:pt x="1811" y="1557"/>
                    <a:pt x="1843" y="1492"/>
                  </a:cubicBezTo>
                  <a:cubicBezTo>
                    <a:pt x="1870" y="1439"/>
                    <a:pt x="1892" y="1383"/>
                    <a:pt x="1915" y="1328"/>
                  </a:cubicBezTo>
                  <a:cubicBezTo>
                    <a:pt x="1943" y="1261"/>
                    <a:pt x="1961" y="1190"/>
                    <a:pt x="1969" y="1118"/>
                  </a:cubicBezTo>
                  <a:cubicBezTo>
                    <a:pt x="1984" y="962"/>
                    <a:pt x="1972" y="809"/>
                    <a:pt x="1914" y="661"/>
                  </a:cubicBezTo>
                  <a:cubicBezTo>
                    <a:pt x="1883" y="582"/>
                    <a:pt x="1842" y="509"/>
                    <a:pt x="1788" y="444"/>
                  </a:cubicBezTo>
                  <a:cubicBezTo>
                    <a:pt x="1725" y="367"/>
                    <a:pt x="1648" y="306"/>
                    <a:pt x="1559" y="260"/>
                  </a:cubicBezTo>
                  <a:cubicBezTo>
                    <a:pt x="1478" y="217"/>
                    <a:pt x="1392" y="189"/>
                    <a:pt x="1302" y="172"/>
                  </a:cubicBezTo>
                  <a:cubicBezTo>
                    <a:pt x="1215" y="156"/>
                    <a:pt x="1127" y="150"/>
                    <a:pt x="1038" y="151"/>
                  </a:cubicBezTo>
                  <a:cubicBezTo>
                    <a:pt x="928" y="154"/>
                    <a:pt x="821" y="171"/>
                    <a:pt x="719" y="208"/>
                  </a:cubicBezTo>
                  <a:cubicBezTo>
                    <a:pt x="633" y="239"/>
                    <a:pt x="554" y="282"/>
                    <a:pt x="482" y="339"/>
                  </a:cubicBezTo>
                  <a:cubicBezTo>
                    <a:pt x="379" y="418"/>
                    <a:pt x="301" y="517"/>
                    <a:pt x="244" y="633"/>
                  </a:cubicBezTo>
                  <a:cubicBezTo>
                    <a:pt x="213" y="696"/>
                    <a:pt x="191" y="762"/>
                    <a:pt x="175" y="831"/>
                  </a:cubicBezTo>
                  <a:cubicBezTo>
                    <a:pt x="158" y="898"/>
                    <a:pt x="152" y="966"/>
                    <a:pt x="152" y="1033"/>
                  </a:cubicBezTo>
                  <a:cubicBezTo>
                    <a:pt x="152" y="1130"/>
                    <a:pt x="163" y="1226"/>
                    <a:pt x="195" y="1318"/>
                  </a:cubicBezTo>
                  <a:cubicBezTo>
                    <a:pt x="212" y="1367"/>
                    <a:pt x="225" y="1419"/>
                    <a:pt x="247" y="1466"/>
                  </a:cubicBezTo>
                  <a:cubicBezTo>
                    <a:pt x="281" y="1545"/>
                    <a:pt x="320" y="1622"/>
                    <a:pt x="359" y="1698"/>
                  </a:cubicBezTo>
                  <a:cubicBezTo>
                    <a:pt x="398" y="1772"/>
                    <a:pt x="440" y="1844"/>
                    <a:pt x="480" y="1917"/>
                  </a:cubicBezTo>
                  <a:cubicBezTo>
                    <a:pt x="525" y="1998"/>
                    <a:pt x="564" y="2082"/>
                    <a:pt x="594" y="2171"/>
                  </a:cubicBezTo>
                  <a:cubicBezTo>
                    <a:pt x="619" y="2242"/>
                    <a:pt x="634" y="2314"/>
                    <a:pt x="638" y="2389"/>
                  </a:cubicBezTo>
                  <a:cubicBezTo>
                    <a:pt x="639" y="2415"/>
                    <a:pt x="642" y="2418"/>
                    <a:pt x="669" y="2418"/>
                  </a:cubicBezTo>
                  <a:cubicBezTo>
                    <a:pt x="791" y="2418"/>
                    <a:pt x="913" y="2418"/>
                    <a:pt x="1035" y="2418"/>
                  </a:cubicBezTo>
                  <a:close/>
                  <a:moveTo>
                    <a:pt x="1036" y="3269"/>
                  </a:moveTo>
                  <a:cubicBezTo>
                    <a:pt x="1036" y="3269"/>
                    <a:pt x="1036" y="3269"/>
                    <a:pt x="1036" y="3269"/>
                  </a:cubicBezTo>
                  <a:cubicBezTo>
                    <a:pt x="921" y="3269"/>
                    <a:pt x="805" y="3269"/>
                    <a:pt x="690" y="3270"/>
                  </a:cubicBezTo>
                  <a:cubicBezTo>
                    <a:pt x="684" y="3270"/>
                    <a:pt x="677" y="3274"/>
                    <a:pt x="671" y="3276"/>
                  </a:cubicBezTo>
                  <a:cubicBezTo>
                    <a:pt x="673" y="3282"/>
                    <a:pt x="674" y="3288"/>
                    <a:pt x="677" y="3294"/>
                  </a:cubicBezTo>
                  <a:cubicBezTo>
                    <a:pt x="689" y="3314"/>
                    <a:pt x="702" y="3335"/>
                    <a:pt x="714" y="3355"/>
                  </a:cubicBezTo>
                  <a:cubicBezTo>
                    <a:pt x="765" y="3441"/>
                    <a:pt x="817" y="3526"/>
                    <a:pt x="869" y="3612"/>
                  </a:cubicBezTo>
                  <a:cubicBezTo>
                    <a:pt x="876" y="3624"/>
                    <a:pt x="885" y="3629"/>
                    <a:pt x="900" y="3629"/>
                  </a:cubicBezTo>
                  <a:cubicBezTo>
                    <a:pt x="988" y="3629"/>
                    <a:pt x="1076" y="3629"/>
                    <a:pt x="1164" y="3629"/>
                  </a:cubicBezTo>
                  <a:cubicBezTo>
                    <a:pt x="1178" y="3629"/>
                    <a:pt x="1187" y="3625"/>
                    <a:pt x="1195" y="3612"/>
                  </a:cubicBezTo>
                  <a:cubicBezTo>
                    <a:pt x="1223" y="3567"/>
                    <a:pt x="1251" y="3521"/>
                    <a:pt x="1280" y="3476"/>
                  </a:cubicBezTo>
                  <a:cubicBezTo>
                    <a:pt x="1317" y="3416"/>
                    <a:pt x="1354" y="3357"/>
                    <a:pt x="1390" y="3297"/>
                  </a:cubicBezTo>
                  <a:cubicBezTo>
                    <a:pt x="1394" y="3290"/>
                    <a:pt x="1396" y="3282"/>
                    <a:pt x="1398" y="3274"/>
                  </a:cubicBezTo>
                  <a:cubicBezTo>
                    <a:pt x="1391" y="3272"/>
                    <a:pt x="1383" y="3269"/>
                    <a:pt x="1376" y="3269"/>
                  </a:cubicBezTo>
                  <a:cubicBezTo>
                    <a:pt x="1263" y="3269"/>
                    <a:pt x="1149" y="3269"/>
                    <a:pt x="1036" y="3269"/>
                  </a:cubicBezTo>
                  <a:close/>
                  <a:moveTo>
                    <a:pt x="1433" y="2860"/>
                  </a:moveTo>
                  <a:cubicBezTo>
                    <a:pt x="1433" y="2771"/>
                    <a:pt x="1433" y="2682"/>
                    <a:pt x="1434" y="2592"/>
                  </a:cubicBezTo>
                  <a:cubicBezTo>
                    <a:pt x="1434" y="2573"/>
                    <a:pt x="1429" y="2565"/>
                    <a:pt x="1408" y="2565"/>
                  </a:cubicBezTo>
                  <a:cubicBezTo>
                    <a:pt x="1362" y="2567"/>
                    <a:pt x="1316" y="2566"/>
                    <a:pt x="1270" y="2566"/>
                  </a:cubicBezTo>
                  <a:cubicBezTo>
                    <a:pt x="1252" y="2565"/>
                    <a:pt x="1245" y="2571"/>
                    <a:pt x="1245" y="2589"/>
                  </a:cubicBezTo>
                  <a:cubicBezTo>
                    <a:pt x="1245" y="2770"/>
                    <a:pt x="1245" y="2950"/>
                    <a:pt x="1245" y="3131"/>
                  </a:cubicBezTo>
                  <a:cubicBezTo>
                    <a:pt x="1245" y="3149"/>
                    <a:pt x="1252" y="3157"/>
                    <a:pt x="1271" y="3157"/>
                  </a:cubicBezTo>
                  <a:cubicBezTo>
                    <a:pt x="1315" y="3156"/>
                    <a:pt x="1359" y="3157"/>
                    <a:pt x="1403" y="3157"/>
                  </a:cubicBezTo>
                  <a:cubicBezTo>
                    <a:pt x="1431" y="3157"/>
                    <a:pt x="1433" y="3154"/>
                    <a:pt x="1433" y="3126"/>
                  </a:cubicBezTo>
                  <a:cubicBezTo>
                    <a:pt x="1434" y="3037"/>
                    <a:pt x="1433" y="2949"/>
                    <a:pt x="1433" y="2860"/>
                  </a:cubicBezTo>
                  <a:close/>
                  <a:moveTo>
                    <a:pt x="810" y="2861"/>
                  </a:moveTo>
                  <a:cubicBezTo>
                    <a:pt x="810" y="2770"/>
                    <a:pt x="810" y="2680"/>
                    <a:pt x="810" y="2589"/>
                  </a:cubicBezTo>
                  <a:cubicBezTo>
                    <a:pt x="810" y="2572"/>
                    <a:pt x="806" y="2565"/>
                    <a:pt x="788" y="2566"/>
                  </a:cubicBezTo>
                  <a:cubicBezTo>
                    <a:pt x="746" y="2567"/>
                    <a:pt x="704" y="2566"/>
                    <a:pt x="662" y="2566"/>
                  </a:cubicBezTo>
                  <a:cubicBezTo>
                    <a:pt x="645" y="2565"/>
                    <a:pt x="638" y="2571"/>
                    <a:pt x="638" y="2589"/>
                  </a:cubicBezTo>
                  <a:cubicBezTo>
                    <a:pt x="638" y="2770"/>
                    <a:pt x="638" y="2951"/>
                    <a:pt x="638" y="3133"/>
                  </a:cubicBezTo>
                  <a:cubicBezTo>
                    <a:pt x="638" y="3151"/>
                    <a:pt x="646" y="3157"/>
                    <a:pt x="663" y="3157"/>
                  </a:cubicBezTo>
                  <a:cubicBezTo>
                    <a:pt x="701" y="3156"/>
                    <a:pt x="739" y="3157"/>
                    <a:pt x="777" y="3157"/>
                  </a:cubicBezTo>
                  <a:cubicBezTo>
                    <a:pt x="810" y="3157"/>
                    <a:pt x="810" y="3157"/>
                    <a:pt x="810" y="3125"/>
                  </a:cubicBezTo>
                  <a:cubicBezTo>
                    <a:pt x="810" y="3037"/>
                    <a:pt x="810" y="2949"/>
                    <a:pt x="810" y="2861"/>
                  </a:cubicBezTo>
                  <a:close/>
                  <a:moveTo>
                    <a:pt x="945" y="2861"/>
                  </a:moveTo>
                  <a:cubicBezTo>
                    <a:pt x="945" y="2951"/>
                    <a:pt x="945" y="3041"/>
                    <a:pt x="946" y="3131"/>
                  </a:cubicBezTo>
                  <a:cubicBezTo>
                    <a:pt x="946" y="3155"/>
                    <a:pt x="947" y="3156"/>
                    <a:pt x="972" y="3157"/>
                  </a:cubicBezTo>
                  <a:cubicBezTo>
                    <a:pt x="1008" y="3157"/>
                    <a:pt x="1044" y="3157"/>
                    <a:pt x="1080" y="3157"/>
                  </a:cubicBezTo>
                  <a:cubicBezTo>
                    <a:pt x="1107" y="3157"/>
                    <a:pt x="1110" y="3154"/>
                    <a:pt x="1110" y="3126"/>
                  </a:cubicBezTo>
                  <a:cubicBezTo>
                    <a:pt x="1111" y="3063"/>
                    <a:pt x="1111" y="3000"/>
                    <a:pt x="1111" y="2938"/>
                  </a:cubicBezTo>
                  <a:cubicBezTo>
                    <a:pt x="1111" y="2824"/>
                    <a:pt x="1111" y="2710"/>
                    <a:pt x="1111" y="2596"/>
                  </a:cubicBezTo>
                  <a:cubicBezTo>
                    <a:pt x="1110" y="2567"/>
                    <a:pt x="1109" y="2566"/>
                    <a:pt x="1080" y="2566"/>
                  </a:cubicBezTo>
                  <a:cubicBezTo>
                    <a:pt x="1043" y="2566"/>
                    <a:pt x="1007" y="2567"/>
                    <a:pt x="970" y="2565"/>
                  </a:cubicBezTo>
                  <a:cubicBezTo>
                    <a:pt x="950" y="2565"/>
                    <a:pt x="945" y="2572"/>
                    <a:pt x="945" y="2591"/>
                  </a:cubicBezTo>
                  <a:cubicBezTo>
                    <a:pt x="946" y="2681"/>
                    <a:pt x="945" y="2771"/>
                    <a:pt x="945" y="2861"/>
                  </a:cubicBezTo>
                  <a:close/>
                  <a:moveTo>
                    <a:pt x="1031" y="3741"/>
                  </a:moveTo>
                  <a:cubicBezTo>
                    <a:pt x="1011" y="3741"/>
                    <a:pt x="990" y="3741"/>
                    <a:pt x="970" y="3741"/>
                  </a:cubicBezTo>
                  <a:cubicBezTo>
                    <a:pt x="960" y="3742"/>
                    <a:pt x="950" y="3745"/>
                    <a:pt x="956" y="3757"/>
                  </a:cubicBezTo>
                  <a:cubicBezTo>
                    <a:pt x="977" y="3792"/>
                    <a:pt x="999" y="3827"/>
                    <a:pt x="1020" y="3861"/>
                  </a:cubicBezTo>
                  <a:cubicBezTo>
                    <a:pt x="1028" y="3873"/>
                    <a:pt x="1036" y="3870"/>
                    <a:pt x="1042" y="3860"/>
                  </a:cubicBezTo>
                  <a:cubicBezTo>
                    <a:pt x="1062" y="3829"/>
                    <a:pt x="1082" y="3797"/>
                    <a:pt x="1101" y="3764"/>
                  </a:cubicBezTo>
                  <a:cubicBezTo>
                    <a:pt x="1110" y="3750"/>
                    <a:pt x="1106" y="3742"/>
                    <a:pt x="1089" y="3741"/>
                  </a:cubicBezTo>
                  <a:cubicBezTo>
                    <a:pt x="1070" y="3741"/>
                    <a:pt x="1051" y="3741"/>
                    <a:pt x="1031" y="374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="" xmlns:a16="http://schemas.microsoft.com/office/drawing/2014/main" id="{8AB9D946-5AA1-4354-B33E-5DD44832E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973" y="3858847"/>
              <a:ext cx="519218" cy="458782"/>
            </a:xfrm>
            <a:custGeom>
              <a:avLst/>
              <a:gdLst>
                <a:gd name="T0" fmla="*/ 529 w 613"/>
                <a:gd name="T1" fmla="*/ 5 h 525"/>
                <a:gd name="T2" fmla="*/ 604 w 613"/>
                <a:gd name="T3" fmla="*/ 62 h 525"/>
                <a:gd name="T4" fmla="*/ 574 w 613"/>
                <a:gd name="T5" fmla="*/ 144 h 525"/>
                <a:gd name="T6" fmla="*/ 393 w 613"/>
                <a:gd name="T7" fmla="*/ 293 h 525"/>
                <a:gd name="T8" fmla="*/ 261 w 613"/>
                <a:gd name="T9" fmla="*/ 400 h 525"/>
                <a:gd name="T10" fmla="*/ 153 w 613"/>
                <a:gd name="T11" fmla="*/ 491 h 525"/>
                <a:gd name="T12" fmla="*/ 47 w 613"/>
                <a:gd name="T13" fmla="*/ 506 h 525"/>
                <a:gd name="T14" fmla="*/ 41 w 613"/>
                <a:gd name="T15" fmla="*/ 380 h 525"/>
                <a:gd name="T16" fmla="*/ 266 w 613"/>
                <a:gd name="T17" fmla="*/ 197 h 525"/>
                <a:gd name="T18" fmla="*/ 471 w 613"/>
                <a:gd name="T19" fmla="*/ 28 h 525"/>
                <a:gd name="T20" fmla="*/ 526 w 613"/>
                <a:gd name="T21" fmla="*/ 0 h 525"/>
                <a:gd name="T22" fmla="*/ 529 w 613"/>
                <a:gd name="T23" fmla="*/ 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525">
                  <a:moveTo>
                    <a:pt x="529" y="5"/>
                  </a:moveTo>
                  <a:cubicBezTo>
                    <a:pt x="565" y="2"/>
                    <a:pt x="593" y="29"/>
                    <a:pt x="604" y="62"/>
                  </a:cubicBezTo>
                  <a:cubicBezTo>
                    <a:pt x="613" y="88"/>
                    <a:pt x="598" y="125"/>
                    <a:pt x="574" y="144"/>
                  </a:cubicBezTo>
                  <a:cubicBezTo>
                    <a:pt x="513" y="193"/>
                    <a:pt x="453" y="243"/>
                    <a:pt x="393" y="293"/>
                  </a:cubicBezTo>
                  <a:cubicBezTo>
                    <a:pt x="349" y="329"/>
                    <a:pt x="305" y="364"/>
                    <a:pt x="261" y="400"/>
                  </a:cubicBezTo>
                  <a:cubicBezTo>
                    <a:pt x="225" y="430"/>
                    <a:pt x="188" y="460"/>
                    <a:pt x="153" y="491"/>
                  </a:cubicBezTo>
                  <a:cubicBezTo>
                    <a:pt x="118" y="521"/>
                    <a:pt x="76" y="525"/>
                    <a:pt x="47" y="506"/>
                  </a:cubicBezTo>
                  <a:cubicBezTo>
                    <a:pt x="3" y="477"/>
                    <a:pt x="0" y="413"/>
                    <a:pt x="41" y="380"/>
                  </a:cubicBezTo>
                  <a:cubicBezTo>
                    <a:pt x="116" y="319"/>
                    <a:pt x="191" y="258"/>
                    <a:pt x="266" y="197"/>
                  </a:cubicBezTo>
                  <a:cubicBezTo>
                    <a:pt x="335" y="140"/>
                    <a:pt x="402" y="83"/>
                    <a:pt x="471" y="28"/>
                  </a:cubicBezTo>
                  <a:cubicBezTo>
                    <a:pt x="487" y="15"/>
                    <a:pt x="508" y="9"/>
                    <a:pt x="526" y="0"/>
                  </a:cubicBezTo>
                  <a:cubicBezTo>
                    <a:pt x="527" y="2"/>
                    <a:pt x="528" y="3"/>
                    <a:pt x="529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="" xmlns:a16="http://schemas.microsoft.com/office/drawing/2014/main" id="{001D5C10-AA1D-4389-A5D2-802608A39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416" y="1345460"/>
              <a:ext cx="391331" cy="571164"/>
            </a:xfrm>
            <a:custGeom>
              <a:avLst/>
              <a:gdLst>
                <a:gd name="T0" fmla="*/ 370 w 461"/>
                <a:gd name="T1" fmla="*/ 0 h 652"/>
                <a:gd name="T2" fmla="*/ 437 w 461"/>
                <a:gd name="T3" fmla="*/ 106 h 652"/>
                <a:gd name="T4" fmla="*/ 384 w 461"/>
                <a:gd name="T5" fmla="*/ 204 h 652"/>
                <a:gd name="T6" fmla="*/ 289 w 461"/>
                <a:gd name="T7" fmla="*/ 371 h 652"/>
                <a:gd name="T8" fmla="*/ 180 w 461"/>
                <a:gd name="T9" fmla="*/ 556 h 652"/>
                <a:gd name="T10" fmla="*/ 139 w 461"/>
                <a:gd name="T11" fmla="*/ 621 h 652"/>
                <a:gd name="T12" fmla="*/ 41 w 461"/>
                <a:gd name="T13" fmla="*/ 632 h 652"/>
                <a:gd name="T14" fmla="*/ 11 w 461"/>
                <a:gd name="T15" fmla="*/ 547 h 652"/>
                <a:gd name="T16" fmla="*/ 41 w 461"/>
                <a:gd name="T17" fmla="*/ 488 h 652"/>
                <a:gd name="T18" fmla="*/ 156 w 461"/>
                <a:gd name="T19" fmla="*/ 287 h 652"/>
                <a:gd name="T20" fmla="*/ 265 w 461"/>
                <a:gd name="T21" fmla="*/ 100 h 652"/>
                <a:gd name="T22" fmla="*/ 303 w 461"/>
                <a:gd name="T23" fmla="*/ 35 h 652"/>
                <a:gd name="T24" fmla="*/ 370 w 461"/>
                <a:gd name="T25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1" h="652">
                  <a:moveTo>
                    <a:pt x="370" y="0"/>
                  </a:moveTo>
                  <a:cubicBezTo>
                    <a:pt x="426" y="2"/>
                    <a:pt x="461" y="55"/>
                    <a:pt x="437" y="106"/>
                  </a:cubicBezTo>
                  <a:cubicBezTo>
                    <a:pt x="422" y="140"/>
                    <a:pt x="402" y="172"/>
                    <a:pt x="384" y="204"/>
                  </a:cubicBezTo>
                  <a:cubicBezTo>
                    <a:pt x="353" y="260"/>
                    <a:pt x="321" y="315"/>
                    <a:pt x="289" y="371"/>
                  </a:cubicBezTo>
                  <a:cubicBezTo>
                    <a:pt x="253" y="433"/>
                    <a:pt x="217" y="494"/>
                    <a:pt x="180" y="556"/>
                  </a:cubicBezTo>
                  <a:cubicBezTo>
                    <a:pt x="167" y="578"/>
                    <a:pt x="156" y="601"/>
                    <a:pt x="139" y="621"/>
                  </a:cubicBezTo>
                  <a:cubicBezTo>
                    <a:pt x="116" y="649"/>
                    <a:pt x="75" y="652"/>
                    <a:pt x="41" y="632"/>
                  </a:cubicBezTo>
                  <a:cubicBezTo>
                    <a:pt x="15" y="617"/>
                    <a:pt x="0" y="578"/>
                    <a:pt x="11" y="547"/>
                  </a:cubicBezTo>
                  <a:cubicBezTo>
                    <a:pt x="19" y="526"/>
                    <a:pt x="30" y="507"/>
                    <a:pt x="41" y="488"/>
                  </a:cubicBezTo>
                  <a:cubicBezTo>
                    <a:pt x="79" y="421"/>
                    <a:pt x="117" y="354"/>
                    <a:pt x="156" y="287"/>
                  </a:cubicBezTo>
                  <a:cubicBezTo>
                    <a:pt x="192" y="224"/>
                    <a:pt x="229" y="162"/>
                    <a:pt x="265" y="100"/>
                  </a:cubicBezTo>
                  <a:cubicBezTo>
                    <a:pt x="277" y="78"/>
                    <a:pt x="289" y="56"/>
                    <a:pt x="303" y="35"/>
                  </a:cubicBezTo>
                  <a:cubicBezTo>
                    <a:pt x="320" y="9"/>
                    <a:pt x="339" y="0"/>
                    <a:pt x="37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="" xmlns:a16="http://schemas.microsoft.com/office/drawing/2014/main" id="{75B308AE-556B-4362-A5E9-8C09F14A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8747" y="1378514"/>
              <a:ext cx="370870" cy="576453"/>
            </a:xfrm>
            <a:custGeom>
              <a:avLst/>
              <a:gdLst>
                <a:gd name="T0" fmla="*/ 81 w 438"/>
                <a:gd name="T1" fmla="*/ 4 h 660"/>
                <a:gd name="T2" fmla="*/ 152 w 438"/>
                <a:gd name="T3" fmla="*/ 45 h 660"/>
                <a:gd name="T4" fmla="*/ 285 w 438"/>
                <a:gd name="T5" fmla="*/ 281 h 660"/>
                <a:gd name="T6" fmla="*/ 410 w 438"/>
                <a:gd name="T7" fmla="*/ 509 h 660"/>
                <a:gd name="T8" fmla="*/ 434 w 438"/>
                <a:gd name="T9" fmla="*/ 575 h 660"/>
                <a:gd name="T10" fmla="*/ 379 w 438"/>
                <a:gd name="T11" fmla="*/ 651 h 660"/>
                <a:gd name="T12" fmla="*/ 289 w 438"/>
                <a:gd name="T13" fmla="*/ 610 h 660"/>
                <a:gd name="T14" fmla="*/ 200 w 438"/>
                <a:gd name="T15" fmla="*/ 449 h 660"/>
                <a:gd name="T16" fmla="*/ 108 w 438"/>
                <a:gd name="T17" fmla="*/ 282 h 660"/>
                <a:gd name="T18" fmla="*/ 17 w 438"/>
                <a:gd name="T19" fmla="*/ 122 h 660"/>
                <a:gd name="T20" fmla="*/ 16 w 438"/>
                <a:gd name="T21" fmla="*/ 40 h 660"/>
                <a:gd name="T22" fmla="*/ 81 w 438"/>
                <a:gd name="T23" fmla="*/ 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8" h="660">
                  <a:moveTo>
                    <a:pt x="81" y="4"/>
                  </a:moveTo>
                  <a:cubicBezTo>
                    <a:pt x="116" y="3"/>
                    <a:pt x="137" y="18"/>
                    <a:pt x="152" y="45"/>
                  </a:cubicBezTo>
                  <a:cubicBezTo>
                    <a:pt x="196" y="123"/>
                    <a:pt x="241" y="202"/>
                    <a:pt x="285" y="281"/>
                  </a:cubicBezTo>
                  <a:cubicBezTo>
                    <a:pt x="327" y="357"/>
                    <a:pt x="369" y="433"/>
                    <a:pt x="410" y="509"/>
                  </a:cubicBezTo>
                  <a:cubicBezTo>
                    <a:pt x="421" y="530"/>
                    <a:pt x="432" y="553"/>
                    <a:pt x="434" y="575"/>
                  </a:cubicBezTo>
                  <a:cubicBezTo>
                    <a:pt x="438" y="612"/>
                    <a:pt x="412" y="642"/>
                    <a:pt x="379" y="651"/>
                  </a:cubicBezTo>
                  <a:cubicBezTo>
                    <a:pt x="346" y="660"/>
                    <a:pt x="306" y="641"/>
                    <a:pt x="289" y="610"/>
                  </a:cubicBezTo>
                  <a:cubicBezTo>
                    <a:pt x="260" y="556"/>
                    <a:pt x="230" y="502"/>
                    <a:pt x="200" y="449"/>
                  </a:cubicBezTo>
                  <a:cubicBezTo>
                    <a:pt x="169" y="393"/>
                    <a:pt x="139" y="337"/>
                    <a:pt x="108" y="282"/>
                  </a:cubicBezTo>
                  <a:cubicBezTo>
                    <a:pt x="78" y="229"/>
                    <a:pt x="47" y="175"/>
                    <a:pt x="17" y="122"/>
                  </a:cubicBezTo>
                  <a:cubicBezTo>
                    <a:pt x="2" y="95"/>
                    <a:pt x="0" y="66"/>
                    <a:pt x="16" y="40"/>
                  </a:cubicBezTo>
                  <a:cubicBezTo>
                    <a:pt x="31" y="15"/>
                    <a:pt x="53" y="0"/>
                    <a:pt x="81" y="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="" xmlns:a16="http://schemas.microsoft.com/office/drawing/2014/main" id="{1B74DAA6-E969-49FE-970A-35824B70F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4940" y="3801994"/>
              <a:ext cx="521774" cy="452171"/>
            </a:xfrm>
            <a:custGeom>
              <a:avLst/>
              <a:gdLst>
                <a:gd name="T0" fmla="*/ 528 w 618"/>
                <a:gd name="T1" fmla="*/ 516 h 516"/>
                <a:gd name="T2" fmla="*/ 479 w 618"/>
                <a:gd name="T3" fmla="*/ 493 h 516"/>
                <a:gd name="T4" fmla="*/ 233 w 618"/>
                <a:gd name="T5" fmla="*/ 302 h 516"/>
                <a:gd name="T6" fmla="*/ 70 w 618"/>
                <a:gd name="T7" fmla="*/ 172 h 516"/>
                <a:gd name="T8" fmla="*/ 27 w 618"/>
                <a:gd name="T9" fmla="*/ 136 h 516"/>
                <a:gd name="T10" fmla="*/ 28 w 618"/>
                <a:gd name="T11" fmla="*/ 31 h 516"/>
                <a:gd name="T12" fmla="*/ 131 w 618"/>
                <a:gd name="T13" fmla="*/ 24 h 516"/>
                <a:gd name="T14" fmla="*/ 308 w 618"/>
                <a:gd name="T15" fmla="*/ 163 h 516"/>
                <a:gd name="T16" fmla="*/ 519 w 618"/>
                <a:gd name="T17" fmla="*/ 327 h 516"/>
                <a:gd name="T18" fmla="*/ 581 w 618"/>
                <a:gd name="T19" fmla="*/ 377 h 516"/>
                <a:gd name="T20" fmla="*/ 580 w 618"/>
                <a:gd name="T21" fmla="*/ 495 h 516"/>
                <a:gd name="T22" fmla="*/ 528 w 618"/>
                <a:gd name="T2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8" h="516">
                  <a:moveTo>
                    <a:pt x="528" y="516"/>
                  </a:moveTo>
                  <a:cubicBezTo>
                    <a:pt x="511" y="508"/>
                    <a:pt x="493" y="504"/>
                    <a:pt x="479" y="493"/>
                  </a:cubicBezTo>
                  <a:cubicBezTo>
                    <a:pt x="397" y="430"/>
                    <a:pt x="315" y="366"/>
                    <a:pt x="233" y="302"/>
                  </a:cubicBezTo>
                  <a:cubicBezTo>
                    <a:pt x="179" y="259"/>
                    <a:pt x="125" y="216"/>
                    <a:pt x="70" y="172"/>
                  </a:cubicBezTo>
                  <a:cubicBezTo>
                    <a:pt x="55" y="160"/>
                    <a:pt x="39" y="149"/>
                    <a:pt x="27" y="136"/>
                  </a:cubicBezTo>
                  <a:cubicBezTo>
                    <a:pt x="0" y="106"/>
                    <a:pt x="1" y="60"/>
                    <a:pt x="28" y="31"/>
                  </a:cubicBezTo>
                  <a:cubicBezTo>
                    <a:pt x="54" y="4"/>
                    <a:pt x="100" y="0"/>
                    <a:pt x="131" y="24"/>
                  </a:cubicBezTo>
                  <a:cubicBezTo>
                    <a:pt x="190" y="70"/>
                    <a:pt x="249" y="117"/>
                    <a:pt x="308" y="163"/>
                  </a:cubicBezTo>
                  <a:cubicBezTo>
                    <a:pt x="378" y="217"/>
                    <a:pt x="449" y="272"/>
                    <a:pt x="519" y="327"/>
                  </a:cubicBezTo>
                  <a:cubicBezTo>
                    <a:pt x="540" y="343"/>
                    <a:pt x="560" y="361"/>
                    <a:pt x="581" y="377"/>
                  </a:cubicBezTo>
                  <a:cubicBezTo>
                    <a:pt x="613" y="403"/>
                    <a:pt x="618" y="463"/>
                    <a:pt x="580" y="495"/>
                  </a:cubicBezTo>
                  <a:cubicBezTo>
                    <a:pt x="566" y="506"/>
                    <a:pt x="547" y="509"/>
                    <a:pt x="528" y="5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="" xmlns:a16="http://schemas.microsoft.com/office/drawing/2014/main" id="{67FE553E-5115-4116-8AA7-9A6BCF6AC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8845" y="2630579"/>
              <a:ext cx="608736" cy="239308"/>
            </a:xfrm>
            <a:custGeom>
              <a:avLst/>
              <a:gdLst>
                <a:gd name="T0" fmla="*/ 717 w 718"/>
                <a:gd name="T1" fmla="*/ 86 h 273"/>
                <a:gd name="T2" fmla="*/ 666 w 718"/>
                <a:gd name="T3" fmla="*/ 155 h 273"/>
                <a:gd name="T4" fmla="*/ 576 w 718"/>
                <a:gd name="T5" fmla="*/ 175 h 273"/>
                <a:gd name="T6" fmla="*/ 342 w 718"/>
                <a:gd name="T7" fmla="*/ 222 h 273"/>
                <a:gd name="T8" fmla="*/ 174 w 718"/>
                <a:gd name="T9" fmla="*/ 253 h 273"/>
                <a:gd name="T10" fmla="*/ 93 w 718"/>
                <a:gd name="T11" fmla="*/ 268 h 273"/>
                <a:gd name="T12" fmla="*/ 17 w 718"/>
                <a:gd name="T13" fmla="*/ 236 h 273"/>
                <a:gd name="T14" fmla="*/ 14 w 718"/>
                <a:gd name="T15" fmla="*/ 154 h 273"/>
                <a:gd name="T16" fmla="*/ 60 w 718"/>
                <a:gd name="T17" fmla="*/ 120 h 273"/>
                <a:gd name="T18" fmla="*/ 256 w 718"/>
                <a:gd name="T19" fmla="*/ 81 h 273"/>
                <a:gd name="T20" fmla="*/ 488 w 718"/>
                <a:gd name="T21" fmla="*/ 33 h 273"/>
                <a:gd name="T22" fmla="*/ 627 w 718"/>
                <a:gd name="T23" fmla="*/ 9 h 273"/>
                <a:gd name="T24" fmla="*/ 717 w 718"/>
                <a:gd name="T25" fmla="*/ 8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8" h="273">
                  <a:moveTo>
                    <a:pt x="717" y="86"/>
                  </a:moveTo>
                  <a:cubicBezTo>
                    <a:pt x="716" y="117"/>
                    <a:pt x="696" y="147"/>
                    <a:pt x="666" y="155"/>
                  </a:cubicBezTo>
                  <a:cubicBezTo>
                    <a:pt x="637" y="164"/>
                    <a:pt x="606" y="169"/>
                    <a:pt x="576" y="175"/>
                  </a:cubicBezTo>
                  <a:cubicBezTo>
                    <a:pt x="498" y="191"/>
                    <a:pt x="420" y="207"/>
                    <a:pt x="342" y="222"/>
                  </a:cubicBezTo>
                  <a:cubicBezTo>
                    <a:pt x="286" y="233"/>
                    <a:pt x="230" y="243"/>
                    <a:pt x="174" y="253"/>
                  </a:cubicBezTo>
                  <a:cubicBezTo>
                    <a:pt x="147" y="258"/>
                    <a:pt x="120" y="264"/>
                    <a:pt x="93" y="268"/>
                  </a:cubicBezTo>
                  <a:cubicBezTo>
                    <a:pt x="62" y="273"/>
                    <a:pt x="35" y="263"/>
                    <a:pt x="17" y="236"/>
                  </a:cubicBezTo>
                  <a:cubicBezTo>
                    <a:pt x="0" y="210"/>
                    <a:pt x="1" y="180"/>
                    <a:pt x="14" y="154"/>
                  </a:cubicBezTo>
                  <a:cubicBezTo>
                    <a:pt x="23" y="137"/>
                    <a:pt x="39" y="124"/>
                    <a:pt x="60" y="120"/>
                  </a:cubicBezTo>
                  <a:cubicBezTo>
                    <a:pt x="125" y="107"/>
                    <a:pt x="191" y="94"/>
                    <a:pt x="256" y="81"/>
                  </a:cubicBezTo>
                  <a:cubicBezTo>
                    <a:pt x="333" y="65"/>
                    <a:pt x="410" y="49"/>
                    <a:pt x="488" y="33"/>
                  </a:cubicBezTo>
                  <a:cubicBezTo>
                    <a:pt x="534" y="24"/>
                    <a:pt x="581" y="16"/>
                    <a:pt x="627" y="9"/>
                  </a:cubicBezTo>
                  <a:cubicBezTo>
                    <a:pt x="686" y="0"/>
                    <a:pt x="718" y="49"/>
                    <a:pt x="717" y="8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="" xmlns:a16="http://schemas.microsoft.com/office/drawing/2014/main" id="{A2FC5CCE-E15D-4C65-A51B-39F2A1F9E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1450" y="2692720"/>
              <a:ext cx="618968" cy="211542"/>
            </a:xfrm>
            <a:custGeom>
              <a:avLst/>
              <a:gdLst>
                <a:gd name="T0" fmla="*/ 632 w 728"/>
                <a:gd name="T1" fmla="*/ 242 h 242"/>
                <a:gd name="T2" fmla="*/ 531 w 728"/>
                <a:gd name="T3" fmla="*/ 226 h 242"/>
                <a:gd name="T4" fmla="*/ 466 w 728"/>
                <a:gd name="T5" fmla="*/ 215 h 242"/>
                <a:gd name="T6" fmla="*/ 298 w 728"/>
                <a:gd name="T7" fmla="*/ 192 h 242"/>
                <a:gd name="T8" fmla="*/ 64 w 728"/>
                <a:gd name="T9" fmla="*/ 154 h 242"/>
                <a:gd name="T10" fmla="*/ 4 w 728"/>
                <a:gd name="T11" fmla="*/ 88 h 242"/>
                <a:gd name="T12" fmla="*/ 46 w 728"/>
                <a:gd name="T13" fmla="*/ 11 h 242"/>
                <a:gd name="T14" fmla="*/ 98 w 728"/>
                <a:gd name="T15" fmla="*/ 2 h 242"/>
                <a:gd name="T16" fmla="*/ 346 w 728"/>
                <a:gd name="T17" fmla="*/ 40 h 242"/>
                <a:gd name="T18" fmla="*/ 553 w 728"/>
                <a:gd name="T19" fmla="*/ 74 h 242"/>
                <a:gd name="T20" fmla="*/ 654 w 728"/>
                <a:gd name="T21" fmla="*/ 89 h 242"/>
                <a:gd name="T22" fmla="*/ 716 w 728"/>
                <a:gd name="T23" fmla="*/ 190 h 242"/>
                <a:gd name="T24" fmla="*/ 632 w 728"/>
                <a:gd name="T2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8" h="242">
                  <a:moveTo>
                    <a:pt x="632" y="242"/>
                  </a:moveTo>
                  <a:cubicBezTo>
                    <a:pt x="605" y="238"/>
                    <a:pt x="568" y="232"/>
                    <a:pt x="531" y="226"/>
                  </a:cubicBezTo>
                  <a:cubicBezTo>
                    <a:pt x="509" y="223"/>
                    <a:pt x="487" y="218"/>
                    <a:pt x="466" y="215"/>
                  </a:cubicBezTo>
                  <a:cubicBezTo>
                    <a:pt x="410" y="207"/>
                    <a:pt x="354" y="200"/>
                    <a:pt x="298" y="192"/>
                  </a:cubicBezTo>
                  <a:cubicBezTo>
                    <a:pt x="220" y="180"/>
                    <a:pt x="142" y="167"/>
                    <a:pt x="64" y="154"/>
                  </a:cubicBezTo>
                  <a:cubicBezTo>
                    <a:pt x="37" y="149"/>
                    <a:pt x="9" y="118"/>
                    <a:pt x="4" y="88"/>
                  </a:cubicBezTo>
                  <a:cubicBezTo>
                    <a:pt x="0" y="59"/>
                    <a:pt x="18" y="22"/>
                    <a:pt x="46" y="11"/>
                  </a:cubicBezTo>
                  <a:cubicBezTo>
                    <a:pt x="62" y="4"/>
                    <a:pt x="81" y="0"/>
                    <a:pt x="98" y="2"/>
                  </a:cubicBezTo>
                  <a:cubicBezTo>
                    <a:pt x="181" y="14"/>
                    <a:pt x="263" y="27"/>
                    <a:pt x="346" y="40"/>
                  </a:cubicBezTo>
                  <a:cubicBezTo>
                    <a:pt x="415" y="51"/>
                    <a:pt x="484" y="63"/>
                    <a:pt x="553" y="74"/>
                  </a:cubicBezTo>
                  <a:cubicBezTo>
                    <a:pt x="586" y="80"/>
                    <a:pt x="620" y="85"/>
                    <a:pt x="654" y="89"/>
                  </a:cubicBezTo>
                  <a:cubicBezTo>
                    <a:pt x="707" y="97"/>
                    <a:pt x="728" y="145"/>
                    <a:pt x="716" y="190"/>
                  </a:cubicBezTo>
                  <a:cubicBezTo>
                    <a:pt x="707" y="222"/>
                    <a:pt x="679" y="242"/>
                    <a:pt x="632" y="2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="" xmlns:a16="http://schemas.microsoft.com/office/drawing/2014/main" id="{265BB47C-24B7-4135-87C4-643A28ED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559" y="2597526"/>
              <a:ext cx="363196" cy="879223"/>
            </a:xfrm>
            <a:custGeom>
              <a:avLst/>
              <a:gdLst>
                <a:gd name="T0" fmla="*/ 0 w 431"/>
                <a:gd name="T1" fmla="*/ 579 h 1005"/>
                <a:gd name="T2" fmla="*/ 45 w 431"/>
                <a:gd name="T3" fmla="*/ 334 h 1005"/>
                <a:gd name="T4" fmla="*/ 210 w 431"/>
                <a:gd name="T5" fmla="*/ 93 h 1005"/>
                <a:gd name="T6" fmla="*/ 338 w 431"/>
                <a:gd name="T7" fmla="*/ 13 h 1005"/>
                <a:gd name="T8" fmla="*/ 420 w 431"/>
                <a:gd name="T9" fmla="*/ 52 h 1005"/>
                <a:gd name="T10" fmla="*/ 385 w 431"/>
                <a:gd name="T11" fmla="*/ 128 h 1005"/>
                <a:gd name="T12" fmla="*/ 244 w 431"/>
                <a:gd name="T13" fmla="*/ 238 h 1005"/>
                <a:gd name="T14" fmla="*/ 153 w 431"/>
                <a:gd name="T15" fmla="*/ 399 h 1005"/>
                <a:gd name="T16" fmla="*/ 139 w 431"/>
                <a:gd name="T17" fmla="*/ 686 h 1005"/>
                <a:gd name="T18" fmla="*/ 259 w 431"/>
                <a:gd name="T19" fmla="*/ 895 h 1005"/>
                <a:gd name="T20" fmla="*/ 258 w 431"/>
                <a:gd name="T21" fmla="*/ 979 h 1005"/>
                <a:gd name="T22" fmla="*/ 170 w 431"/>
                <a:gd name="T23" fmla="*/ 982 h 1005"/>
                <a:gd name="T24" fmla="*/ 42 w 431"/>
                <a:gd name="T25" fmla="*/ 784 h 1005"/>
                <a:gd name="T26" fmla="*/ 0 w 431"/>
                <a:gd name="T27" fmla="*/ 57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1005">
                  <a:moveTo>
                    <a:pt x="0" y="579"/>
                  </a:moveTo>
                  <a:cubicBezTo>
                    <a:pt x="1" y="484"/>
                    <a:pt x="16" y="408"/>
                    <a:pt x="45" y="334"/>
                  </a:cubicBezTo>
                  <a:cubicBezTo>
                    <a:pt x="82" y="241"/>
                    <a:pt x="136" y="160"/>
                    <a:pt x="210" y="93"/>
                  </a:cubicBezTo>
                  <a:cubicBezTo>
                    <a:pt x="247" y="58"/>
                    <a:pt x="290" y="31"/>
                    <a:pt x="338" y="13"/>
                  </a:cubicBezTo>
                  <a:cubicBezTo>
                    <a:pt x="373" y="0"/>
                    <a:pt x="402" y="14"/>
                    <a:pt x="420" y="52"/>
                  </a:cubicBezTo>
                  <a:cubicBezTo>
                    <a:pt x="431" y="76"/>
                    <a:pt x="417" y="114"/>
                    <a:pt x="385" y="128"/>
                  </a:cubicBezTo>
                  <a:cubicBezTo>
                    <a:pt x="328" y="152"/>
                    <a:pt x="284" y="190"/>
                    <a:pt x="244" y="238"/>
                  </a:cubicBezTo>
                  <a:cubicBezTo>
                    <a:pt x="204" y="287"/>
                    <a:pt x="174" y="340"/>
                    <a:pt x="153" y="399"/>
                  </a:cubicBezTo>
                  <a:cubicBezTo>
                    <a:pt x="118" y="493"/>
                    <a:pt x="114" y="589"/>
                    <a:pt x="139" y="686"/>
                  </a:cubicBezTo>
                  <a:cubicBezTo>
                    <a:pt x="159" y="766"/>
                    <a:pt x="202" y="835"/>
                    <a:pt x="259" y="895"/>
                  </a:cubicBezTo>
                  <a:cubicBezTo>
                    <a:pt x="279" y="916"/>
                    <a:pt x="279" y="959"/>
                    <a:pt x="258" y="979"/>
                  </a:cubicBezTo>
                  <a:cubicBezTo>
                    <a:pt x="233" y="1004"/>
                    <a:pt x="192" y="1005"/>
                    <a:pt x="170" y="982"/>
                  </a:cubicBezTo>
                  <a:cubicBezTo>
                    <a:pt x="115" y="924"/>
                    <a:pt x="72" y="858"/>
                    <a:pt x="42" y="784"/>
                  </a:cubicBezTo>
                  <a:cubicBezTo>
                    <a:pt x="13" y="713"/>
                    <a:pt x="1" y="639"/>
                    <a:pt x="0" y="5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4518156" y="1347919"/>
            <a:ext cx="6787869" cy="817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39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6,,, </a:t>
            </a:r>
            <a:r>
              <a:rPr lang="en-US" dirty="0" err="1" smtClean="0">
                <a:solidFill>
                  <a:srgbClr val="FFFFFF"/>
                </a:solidFill>
              </a:rPr>
              <a:t>Besaran</a:t>
            </a:r>
            <a:r>
              <a:rPr lang="en-US" dirty="0" smtClean="0">
                <a:solidFill>
                  <a:srgbClr val="FFFFFF"/>
                </a:solidFill>
              </a:rPr>
              <a:t> BLT DD di </a:t>
            </a:r>
            <a:r>
              <a:rPr lang="en-US" dirty="0" err="1" smtClean="0">
                <a:solidFill>
                  <a:srgbClr val="FFFFFF"/>
                </a:solidFill>
              </a:rPr>
              <a:t>Tetapkan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Sebesar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Rp</a:t>
            </a:r>
            <a:r>
              <a:rPr lang="en-US" dirty="0" smtClean="0">
                <a:solidFill>
                  <a:srgbClr val="FFFFFF"/>
                </a:solidFill>
              </a:rPr>
              <a:t>. 300.000,- ( </a:t>
            </a:r>
            <a:r>
              <a:rPr lang="en-US" dirty="0" err="1" smtClean="0">
                <a:solidFill>
                  <a:srgbClr val="FFFFFF"/>
                </a:solidFill>
              </a:rPr>
              <a:t>Tiga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Ratus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Ribu</a:t>
            </a:r>
            <a:r>
              <a:rPr lang="en-US" dirty="0" smtClean="0">
                <a:solidFill>
                  <a:srgbClr val="FFFFFF"/>
                </a:solidFill>
              </a:rPr>
              <a:t> Rupiah ) </a:t>
            </a:r>
            <a:r>
              <a:rPr lang="en-US" dirty="0" err="1" smtClean="0">
                <a:solidFill>
                  <a:srgbClr val="FFFFFF"/>
                </a:solidFill>
              </a:rPr>
              <a:t>Untuk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Bulan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Pertama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sampai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dengan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Bulan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Kedua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Belas</a:t>
            </a:r>
            <a:r>
              <a:rPr lang="en-US" dirty="0" smtClean="0">
                <a:solidFill>
                  <a:srgbClr val="FFFFFF"/>
                </a:solidFill>
              </a:rPr>
              <a:t> Per </a:t>
            </a:r>
            <a:r>
              <a:rPr lang="en-US" dirty="0" err="1" smtClean="0">
                <a:solidFill>
                  <a:srgbClr val="FFFFFF"/>
                </a:solidFill>
              </a:rPr>
              <a:t>Keluarga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Penerima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Manfaat</a:t>
            </a:r>
            <a:r>
              <a:rPr lang="en-US" dirty="0" smtClean="0">
                <a:solidFill>
                  <a:srgbClr val="FFFFFF"/>
                </a:solidFill>
              </a:rPr>
              <a:t> ( KPM 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9BFD9694-E79B-4B97-B983-A26F38E39EBE}"/>
              </a:ext>
            </a:extLst>
          </p:cNvPr>
          <p:cNvSpPr/>
          <p:nvPr/>
        </p:nvSpPr>
        <p:spPr>
          <a:xfrm>
            <a:off x="4518156" y="2246003"/>
            <a:ext cx="6787869" cy="817449"/>
          </a:xfrm>
          <a:prstGeom prst="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39 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7,,, </a:t>
            </a:r>
            <a:r>
              <a:rPr lang="en-US" dirty="0" err="1" smtClean="0">
                <a:solidFill>
                  <a:srgbClr val="FFFFFF"/>
                </a:solidFill>
              </a:rPr>
              <a:t>Pembayaran</a:t>
            </a:r>
            <a:r>
              <a:rPr lang="en-US" dirty="0" smtClean="0">
                <a:solidFill>
                  <a:srgbClr val="FFFFFF"/>
                </a:solidFill>
              </a:rPr>
              <a:t> BLT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dilaksanakan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selama</a:t>
            </a:r>
            <a:r>
              <a:rPr lang="en-US" dirty="0" smtClean="0">
                <a:solidFill>
                  <a:srgbClr val="FFFFFF"/>
                </a:solidFill>
              </a:rPr>
              <a:t> 12 </a:t>
            </a:r>
            <a:r>
              <a:rPr lang="en-US" dirty="0" err="1" smtClean="0">
                <a:solidFill>
                  <a:srgbClr val="FFFFFF"/>
                </a:solidFill>
              </a:rPr>
              <a:t>Bulan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mulai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Bulan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Januari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Tahun</a:t>
            </a:r>
            <a:r>
              <a:rPr lang="en-US" dirty="0" smtClean="0">
                <a:solidFill>
                  <a:srgbClr val="FFFFFF"/>
                </a:solidFill>
              </a:rPr>
              <a:t> 2021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C82E3972-3DB3-45DC-9FE5-2CB0B3CCCFC9}"/>
              </a:ext>
            </a:extLst>
          </p:cNvPr>
          <p:cNvSpPr/>
          <p:nvPr/>
        </p:nvSpPr>
        <p:spPr>
          <a:xfrm>
            <a:off x="4518157" y="3138149"/>
            <a:ext cx="6787866" cy="13236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</a:rPr>
              <a:t>Pasal</a:t>
            </a:r>
            <a:r>
              <a:rPr lang="en-US" dirty="0" smtClean="0">
                <a:solidFill>
                  <a:srgbClr val="FFFFFF"/>
                </a:solidFill>
              </a:rPr>
              <a:t> 56 </a:t>
            </a:r>
            <a:r>
              <a:rPr lang="en-US" dirty="0" err="1" smtClean="0">
                <a:solidFill>
                  <a:srgbClr val="FFFFFF"/>
                </a:solidFill>
              </a:rPr>
              <a:t>Ayat</a:t>
            </a:r>
            <a:r>
              <a:rPr lang="en-US" dirty="0" smtClean="0">
                <a:solidFill>
                  <a:srgbClr val="FFFFFF"/>
                </a:solidFill>
              </a:rPr>
              <a:t> 1,,, </a:t>
            </a:r>
            <a:r>
              <a:rPr lang="en-US" dirty="0" err="1" smtClean="0">
                <a:solidFill>
                  <a:srgbClr val="FFFFFF"/>
                </a:solidFill>
              </a:rPr>
              <a:t>Dalam</a:t>
            </a:r>
            <a:r>
              <a:rPr lang="en-US" dirty="0" smtClean="0">
                <a:solidFill>
                  <a:srgbClr val="FFFFFF"/>
                </a:solidFill>
              </a:rPr>
              <a:t> Hal </a:t>
            </a:r>
            <a:r>
              <a:rPr lang="en-US" dirty="0" err="1" smtClean="0">
                <a:solidFill>
                  <a:srgbClr val="FFFFFF"/>
                </a:solidFill>
              </a:rPr>
              <a:t>Pemerintah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Tidak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Melaksanakan</a:t>
            </a:r>
            <a:r>
              <a:rPr lang="en-US" dirty="0" smtClean="0">
                <a:solidFill>
                  <a:srgbClr val="FFFFFF"/>
                </a:solidFill>
              </a:rPr>
              <a:t> BLT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selama</a:t>
            </a:r>
            <a:r>
              <a:rPr lang="en-US" dirty="0" smtClean="0">
                <a:solidFill>
                  <a:srgbClr val="FFFFFF"/>
                </a:solidFill>
              </a:rPr>
              <a:t> 12 ( </a:t>
            </a:r>
            <a:r>
              <a:rPr lang="en-US" dirty="0" err="1" smtClean="0">
                <a:solidFill>
                  <a:srgbClr val="FFFFFF"/>
                </a:solidFill>
              </a:rPr>
              <a:t>Dua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Belas</a:t>
            </a:r>
            <a:r>
              <a:rPr lang="en-US" dirty="0" smtClean="0">
                <a:solidFill>
                  <a:srgbClr val="FFFFFF"/>
                </a:solidFill>
              </a:rPr>
              <a:t> ) </a:t>
            </a:r>
            <a:r>
              <a:rPr lang="en-US" dirty="0" err="1" smtClean="0">
                <a:solidFill>
                  <a:srgbClr val="FFFFFF"/>
                </a:solidFill>
              </a:rPr>
              <a:t>Bulan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Tahun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Anggaran</a:t>
            </a:r>
            <a:r>
              <a:rPr lang="en-US" dirty="0" smtClean="0">
                <a:solidFill>
                  <a:srgbClr val="FFFFFF"/>
                </a:solidFill>
              </a:rPr>
              <a:t> 2021, </a:t>
            </a:r>
            <a:r>
              <a:rPr lang="en-US" dirty="0" err="1" smtClean="0">
                <a:solidFill>
                  <a:srgbClr val="FFFFFF"/>
                </a:solidFill>
              </a:rPr>
              <a:t>dikenakan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Sangsi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Pemotongan</a:t>
            </a:r>
            <a:r>
              <a:rPr lang="en-US" dirty="0" smtClean="0">
                <a:solidFill>
                  <a:srgbClr val="FFFFFF"/>
                </a:solidFill>
              </a:rPr>
              <a:t> Dana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sebesar</a:t>
            </a:r>
            <a:r>
              <a:rPr lang="en-US" dirty="0" smtClean="0">
                <a:solidFill>
                  <a:srgbClr val="FFFFFF"/>
                </a:solidFill>
              </a:rPr>
              <a:t> 50 % </a:t>
            </a:r>
            <a:r>
              <a:rPr lang="en-US" dirty="0" err="1" smtClean="0">
                <a:solidFill>
                  <a:srgbClr val="FFFFFF"/>
                </a:solidFill>
              </a:rPr>
              <a:t>dari</a:t>
            </a:r>
            <a:r>
              <a:rPr lang="en-US" dirty="0" smtClean="0">
                <a:solidFill>
                  <a:srgbClr val="FFFFFF"/>
                </a:solidFill>
              </a:rPr>
              <a:t> Dana </a:t>
            </a:r>
            <a:r>
              <a:rPr lang="en-US" dirty="0" err="1" smtClean="0">
                <a:solidFill>
                  <a:srgbClr val="FFFFFF"/>
                </a:solidFill>
              </a:rPr>
              <a:t>Desa</a:t>
            </a:r>
            <a:r>
              <a:rPr lang="en-US" dirty="0" smtClean="0">
                <a:solidFill>
                  <a:srgbClr val="FFFFFF"/>
                </a:solidFill>
              </a:rPr>
              <a:t> yang </a:t>
            </a:r>
            <a:r>
              <a:rPr lang="en-US" dirty="0" err="1" smtClean="0">
                <a:solidFill>
                  <a:srgbClr val="FFFFFF"/>
                </a:solidFill>
              </a:rPr>
              <a:t>akan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disalurkan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pada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Tahap</a:t>
            </a:r>
            <a:r>
              <a:rPr lang="en-US" dirty="0" smtClean="0">
                <a:solidFill>
                  <a:srgbClr val="FFFFFF"/>
                </a:solidFill>
              </a:rPr>
              <a:t> II </a:t>
            </a:r>
            <a:r>
              <a:rPr lang="en-US" dirty="0" err="1" smtClean="0">
                <a:solidFill>
                  <a:srgbClr val="FFFFFF"/>
                </a:solidFill>
              </a:rPr>
              <a:t>Tahun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Anggaran</a:t>
            </a:r>
            <a:r>
              <a:rPr lang="en-US" dirty="0" smtClean="0">
                <a:solidFill>
                  <a:srgbClr val="FFFFFF"/>
                </a:solidFill>
              </a:rPr>
              <a:t> 2022</a:t>
            </a:r>
            <a:endParaRPr lang="en-US" b="1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4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547174" y="0"/>
            <a:ext cx="11644827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6260" y="550843"/>
            <a:ext cx="94745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TATA CARA PENYALURAN DANA DESA</a:t>
            </a:r>
          </a:p>
          <a:p>
            <a:pPr algn="ctr"/>
            <a:r>
              <a:rPr lang="en-US" sz="2800" b="1" dirty="0" smtClean="0"/>
              <a:t>TAHUN ANGGARAN 2021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9632" y="1915098"/>
            <a:ext cx="104329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prstClr val="black"/>
                </a:solidFill>
              </a:rPr>
              <a:t>Sesuai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Dengan</a:t>
            </a:r>
            <a:endParaRPr lang="en-US" sz="3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3600" b="1" dirty="0" err="1" smtClean="0">
                <a:solidFill>
                  <a:prstClr val="black"/>
                </a:solidFill>
              </a:rPr>
              <a:t>Peraturan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Menteri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Keuangan</a:t>
            </a:r>
            <a:r>
              <a:rPr lang="en-US" sz="3600" b="1" dirty="0" smtClean="0">
                <a:solidFill>
                  <a:prstClr val="black"/>
                </a:solidFill>
              </a:rPr>
              <a:t> No. 222/PMK.07/2020</a:t>
            </a:r>
          </a:p>
          <a:p>
            <a:pPr algn="ctr"/>
            <a:r>
              <a:rPr lang="en-US" sz="3600" b="1" dirty="0" err="1" smtClean="0">
                <a:solidFill>
                  <a:prstClr val="black"/>
                </a:solidFill>
              </a:rPr>
              <a:t>Tentang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Pengelolaan</a:t>
            </a:r>
            <a:r>
              <a:rPr lang="en-US" sz="3600" b="1" dirty="0" smtClean="0">
                <a:solidFill>
                  <a:prstClr val="black"/>
                </a:solidFill>
              </a:rPr>
              <a:t> Dana </a:t>
            </a:r>
            <a:r>
              <a:rPr lang="en-US" sz="3600" b="1" dirty="0" err="1" smtClean="0">
                <a:solidFill>
                  <a:prstClr val="black"/>
                </a:solidFill>
              </a:rPr>
              <a:t>Desa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180307" y="0"/>
            <a:ext cx="11644827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535" y="949281"/>
            <a:ext cx="106753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Dana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disalurkan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Rekening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Umum</a:t>
            </a:r>
            <a:r>
              <a:rPr lang="en-US" sz="2400" b="1" dirty="0" smtClean="0">
                <a:solidFill>
                  <a:schemeClr val="bg1"/>
                </a:solidFill>
              </a:rPr>
              <a:t> Negara ( RKUN ) </a:t>
            </a:r>
            <a:r>
              <a:rPr lang="en-US" sz="2400" b="1" dirty="0" err="1" smtClean="0">
                <a:solidFill>
                  <a:schemeClr val="bg1"/>
                </a:solidFill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Rekening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</a:rPr>
              <a:t>Kas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( RKD )</a:t>
            </a:r>
          </a:p>
          <a:p>
            <a:pPr marL="457200" indent="-457200">
              <a:buFontTx/>
              <a:buAutoNum type="arabicPeriod" startAt="2"/>
            </a:pPr>
            <a:r>
              <a:rPr lang="en-US" sz="2400" b="1" dirty="0" err="1" smtClean="0">
                <a:solidFill>
                  <a:schemeClr val="bg1"/>
                </a:solidFill>
              </a:rPr>
              <a:t>Penggunaan</a:t>
            </a:r>
            <a:r>
              <a:rPr lang="en-US" sz="2400" b="1" dirty="0" smtClean="0">
                <a:solidFill>
                  <a:schemeClr val="bg1"/>
                </a:solidFill>
              </a:rPr>
              <a:t> Dana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Tahun</a:t>
            </a:r>
            <a:r>
              <a:rPr lang="en-US" sz="2400" b="1" dirty="0" smtClean="0">
                <a:solidFill>
                  <a:schemeClr val="bg1"/>
                </a:solidFill>
              </a:rPr>
              <a:t> 2021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a. </a:t>
            </a:r>
            <a:r>
              <a:rPr lang="en-US" sz="2400" b="1" dirty="0" err="1" smtClean="0">
                <a:solidFill>
                  <a:schemeClr val="bg1"/>
                </a:solidFill>
              </a:rPr>
              <a:t>Keperluan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Penyaluran</a:t>
            </a:r>
            <a:r>
              <a:rPr lang="en-US" sz="2400" b="1" dirty="0" smtClean="0">
                <a:solidFill>
                  <a:schemeClr val="bg1"/>
                </a:solidFill>
              </a:rPr>
              <a:t> BLT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         </a:t>
            </a:r>
            <a:r>
              <a:rPr lang="en-US" sz="2400" b="1" dirty="0" smtClean="0">
                <a:solidFill>
                  <a:srgbClr val="FFFF00"/>
                </a:solidFill>
              </a:rPr>
              <a:t>PRIORITAS PENGGUNAAN DANA DESA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b. </a:t>
            </a:r>
            <a:r>
              <a:rPr lang="en-US" sz="2400" b="1" dirty="0" err="1" smtClean="0">
                <a:solidFill>
                  <a:schemeClr val="bg1"/>
                </a:solidFill>
              </a:rPr>
              <a:t>Membiayai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Kegiatan</a:t>
            </a:r>
            <a:r>
              <a:rPr lang="en-US" sz="2400" b="1" dirty="0" smtClean="0">
                <a:solidFill>
                  <a:schemeClr val="bg1"/>
                </a:solidFill>
              </a:rPr>
              <a:t> Lain </a:t>
            </a:r>
            <a:r>
              <a:rPr lang="en-US" sz="2400" b="1" dirty="0" err="1" smtClean="0">
                <a:solidFill>
                  <a:schemeClr val="bg1"/>
                </a:solidFill>
              </a:rPr>
              <a:t>diluar</a:t>
            </a:r>
            <a:r>
              <a:rPr lang="en-US" sz="2400" b="1" dirty="0" smtClean="0">
                <a:solidFill>
                  <a:schemeClr val="bg1"/>
                </a:solidFill>
              </a:rPr>
              <a:t> BLT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3.   BLT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dilaksanakan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selama</a:t>
            </a:r>
            <a:r>
              <a:rPr lang="en-US" sz="2400" b="1" dirty="0" smtClean="0">
                <a:solidFill>
                  <a:schemeClr val="bg1"/>
                </a:solidFill>
              </a:rPr>
              <a:t> 12 </a:t>
            </a:r>
            <a:r>
              <a:rPr lang="en-US" sz="2400" b="1" dirty="0" err="1" smtClean="0">
                <a:solidFill>
                  <a:schemeClr val="bg1"/>
                </a:solidFill>
              </a:rPr>
              <a:t>Bulan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bulan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Januari</a:t>
            </a:r>
            <a:r>
              <a:rPr lang="en-US" sz="2400" b="1" dirty="0" smtClean="0">
                <a:solidFill>
                  <a:schemeClr val="bg1"/>
                </a:solidFill>
              </a:rPr>
              <a:t> s/d </a:t>
            </a:r>
            <a:r>
              <a:rPr lang="en-US" sz="2400" b="1" dirty="0" err="1" smtClean="0">
                <a:solidFill>
                  <a:schemeClr val="bg1"/>
                </a:solidFill>
              </a:rPr>
              <a:t>Desember</a:t>
            </a:r>
            <a:r>
              <a:rPr lang="en-US" sz="2400" b="1" dirty="0" smtClean="0">
                <a:solidFill>
                  <a:schemeClr val="bg1"/>
                </a:solidFill>
              </a:rPr>
              <a:t> 2021.</a:t>
            </a:r>
          </a:p>
          <a:p>
            <a:pPr marL="457200" indent="-457200">
              <a:buFontTx/>
              <a:buAutoNum type="arabicPeriod" startAt="4"/>
            </a:pPr>
            <a:r>
              <a:rPr lang="en-US" sz="2400" b="1" dirty="0" err="1" smtClean="0">
                <a:solidFill>
                  <a:schemeClr val="bg1"/>
                </a:solidFill>
              </a:rPr>
              <a:t>Penyaluran</a:t>
            </a:r>
            <a:r>
              <a:rPr lang="en-US" sz="2400" b="1" dirty="0" smtClean="0">
                <a:solidFill>
                  <a:schemeClr val="bg1"/>
                </a:solidFill>
              </a:rPr>
              <a:t> Dana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a. BLT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disalurkan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bulan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</a:rPr>
              <a:t> pro rata, </a:t>
            </a:r>
            <a:r>
              <a:rPr lang="en-US" sz="2400" b="1" dirty="0" err="1" smtClean="0">
                <a:solidFill>
                  <a:schemeClr val="bg1"/>
                </a:solidFill>
              </a:rPr>
              <a:t>nilai</a:t>
            </a:r>
            <a:r>
              <a:rPr lang="en-US" sz="2400" b="1" dirty="0" smtClean="0">
                <a:solidFill>
                  <a:schemeClr val="bg1"/>
                </a:solidFill>
              </a:rPr>
              <a:t> total </a:t>
            </a:r>
            <a:r>
              <a:rPr lang="en-US" sz="2400" b="1" dirty="0" err="1" smtClean="0">
                <a:solidFill>
                  <a:schemeClr val="bg1"/>
                </a:solidFill>
              </a:rPr>
              <a:t>penyaluran</a:t>
            </a:r>
            <a:r>
              <a:rPr lang="en-US" sz="2400" b="1" dirty="0" smtClean="0">
                <a:solidFill>
                  <a:schemeClr val="bg1"/>
                </a:solidFill>
              </a:rPr>
              <a:t> BLT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setahun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diperoleh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: </a:t>
            </a:r>
            <a:r>
              <a:rPr lang="en-US" sz="2400" b="1" dirty="0" err="1" smtClean="0">
                <a:solidFill>
                  <a:schemeClr val="bg1"/>
                </a:solidFill>
              </a:rPr>
              <a:t>Jumlah</a:t>
            </a:r>
            <a:r>
              <a:rPr lang="en-US" sz="2400" b="1" dirty="0" smtClean="0">
                <a:solidFill>
                  <a:schemeClr val="bg1"/>
                </a:solidFill>
              </a:rPr>
              <a:t> KPM x </a:t>
            </a:r>
            <a:r>
              <a:rPr lang="en-US" sz="2400" b="1" dirty="0" err="1" smtClean="0">
                <a:solidFill>
                  <a:schemeClr val="bg1"/>
                </a:solidFill>
              </a:rPr>
              <a:t>Rp</a:t>
            </a:r>
            <a:r>
              <a:rPr lang="en-US" sz="2400" b="1" dirty="0" smtClean="0">
                <a:solidFill>
                  <a:schemeClr val="bg1"/>
                </a:solidFill>
              </a:rPr>
              <a:t>. 300.000,- x 12 </a:t>
            </a:r>
            <a:r>
              <a:rPr lang="en-US" sz="2400" b="1" dirty="0" err="1" smtClean="0">
                <a:solidFill>
                  <a:schemeClr val="bg1"/>
                </a:solidFill>
              </a:rPr>
              <a:t>bulan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b. </a:t>
            </a:r>
            <a:r>
              <a:rPr lang="en-US" sz="2400" b="1" dirty="0" err="1" smtClean="0">
                <a:solidFill>
                  <a:schemeClr val="bg1"/>
                </a:solidFill>
              </a:rPr>
              <a:t>Diluar</a:t>
            </a:r>
            <a:r>
              <a:rPr lang="en-US" sz="2400" b="1" dirty="0" smtClean="0">
                <a:solidFill>
                  <a:schemeClr val="bg1"/>
                </a:solidFill>
              </a:rPr>
              <a:t> BLT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* </a:t>
            </a:r>
            <a:r>
              <a:rPr lang="en-US" sz="2400" b="1" dirty="0" err="1" smtClean="0">
                <a:solidFill>
                  <a:schemeClr val="bg1"/>
                </a:solidFill>
              </a:rPr>
              <a:t>Desa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Reguler</a:t>
            </a:r>
            <a:r>
              <a:rPr lang="en-US" sz="2400" b="1" dirty="0" smtClean="0">
                <a:solidFill>
                  <a:schemeClr val="bg1"/>
                </a:solidFill>
              </a:rPr>
              <a:t> : 3 </a:t>
            </a:r>
            <a:r>
              <a:rPr lang="en-US" sz="2400" b="1" dirty="0" err="1" smtClean="0">
                <a:solidFill>
                  <a:schemeClr val="bg1"/>
                </a:solidFill>
              </a:rPr>
              <a:t>Tahap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</a:t>
            </a:r>
            <a:r>
              <a:rPr lang="en-US" sz="2400" b="1" dirty="0" smtClean="0">
                <a:solidFill>
                  <a:srgbClr val="FFFF00"/>
                </a:solidFill>
              </a:rPr>
              <a:t>* </a:t>
            </a:r>
            <a:r>
              <a:rPr lang="en-US" sz="2400" b="1" dirty="0" err="1" smtClean="0">
                <a:solidFill>
                  <a:srgbClr val="FFFF00"/>
                </a:solidFill>
              </a:rPr>
              <a:t>Desa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Mandiri</a:t>
            </a:r>
            <a:r>
              <a:rPr lang="en-US" sz="2400" b="1" dirty="0" smtClean="0">
                <a:solidFill>
                  <a:srgbClr val="FFFF00"/>
                </a:solidFill>
              </a:rPr>
              <a:t> : 2 </a:t>
            </a:r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5.    </a:t>
            </a:r>
            <a:r>
              <a:rPr lang="en-US" sz="2400" b="1" dirty="0" err="1" smtClean="0">
                <a:solidFill>
                  <a:prstClr val="black"/>
                </a:solidFill>
              </a:rPr>
              <a:t>Sebelum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melakukan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permintaan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penyaluran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pertama</a:t>
            </a:r>
            <a:r>
              <a:rPr lang="en-US" sz="2400" b="1" dirty="0" smtClean="0">
                <a:solidFill>
                  <a:prstClr val="black"/>
                </a:solidFill>
              </a:rPr>
              <a:t> kali, </a:t>
            </a:r>
            <a:r>
              <a:rPr lang="en-US" sz="2400" b="1" dirty="0" err="1" smtClean="0">
                <a:solidFill>
                  <a:prstClr val="black"/>
                </a:solidFill>
              </a:rPr>
              <a:t>Pemerintah</a:t>
            </a:r>
            <a:r>
              <a:rPr lang="en-US" sz="2400" b="1" dirty="0" smtClean="0">
                <a:solidFill>
                  <a:prstClr val="black"/>
                </a:solidFill>
              </a:rPr>
              <a:t> Daerah </a:t>
            </a:r>
            <a:r>
              <a:rPr lang="en-US" sz="2400" b="1" dirty="0" err="1" smtClean="0">
                <a:solidFill>
                  <a:prstClr val="black"/>
                </a:solidFill>
              </a:rPr>
              <a:t>harus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melakukan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perekaman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jumlah</a:t>
            </a:r>
            <a:r>
              <a:rPr lang="en-US" sz="2400" b="1" dirty="0" smtClean="0">
                <a:solidFill>
                  <a:prstClr val="black"/>
                </a:solidFill>
              </a:rPr>
              <a:t> KPM BLT </a:t>
            </a:r>
            <a:r>
              <a:rPr lang="en-US" sz="2400" b="1" dirty="0" err="1" smtClean="0">
                <a:solidFill>
                  <a:prstClr val="black"/>
                </a:solidFill>
              </a:rPr>
              <a:t>Desa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terlebih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dahulu</a:t>
            </a:r>
            <a:r>
              <a:rPr lang="en-US" sz="2400" b="1" dirty="0" smtClean="0">
                <a:solidFill>
                  <a:prstClr val="black"/>
                </a:solidFill>
              </a:rPr>
              <a:t>.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977" y="364506"/>
            <a:ext cx="1043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KEBIJAKAN UMUM PENYALURAN DANA DESA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77137" y="2302525"/>
            <a:ext cx="4406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7117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2" y="0"/>
            <a:ext cx="11644827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7778" y="517793"/>
            <a:ext cx="7227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 </a:t>
            </a:r>
            <a:r>
              <a:rPr lang="en-US" sz="2400" b="1" dirty="0" smtClean="0"/>
              <a:t>BESARAN PENYALURAN DANA DESA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70323" y="1007165"/>
            <a:ext cx="752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            DESA REGULER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33889" y="2159307"/>
            <a:ext cx="3294044" cy="412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90430" y="2159307"/>
            <a:ext cx="3163678" cy="41203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23236" y="2159308"/>
            <a:ext cx="3088396" cy="41203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97446" y="1618109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1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01588" y="1582757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283969" y="1582757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III ( 20 %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8631" y="2285211"/>
            <a:ext cx="25669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white"/>
                </a:solidFill>
              </a:rPr>
              <a:t>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Non BLT :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sebesar</a:t>
            </a:r>
            <a:r>
              <a:rPr lang="en-US" dirty="0" smtClean="0">
                <a:solidFill>
                  <a:prstClr val="white"/>
                </a:solidFill>
              </a:rPr>
              <a:t> 40 % </a:t>
            </a:r>
            <a:r>
              <a:rPr lang="en-US" dirty="0" err="1" smtClean="0">
                <a:solidFill>
                  <a:prstClr val="white"/>
                </a:solidFill>
              </a:rPr>
              <a:t>dari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pagu</a:t>
            </a:r>
            <a:r>
              <a:rPr lang="en-US" dirty="0" smtClean="0">
                <a:solidFill>
                  <a:prstClr val="white"/>
                </a:solidFill>
              </a:rPr>
              <a:t> DD </a:t>
            </a:r>
            <a:r>
              <a:rPr lang="en-US" dirty="0" err="1" smtClean="0">
                <a:solidFill>
                  <a:prstClr val="white"/>
                </a:solidFill>
              </a:rPr>
              <a:t>setelah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dikurangi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Kebutuhan</a:t>
            </a:r>
            <a:r>
              <a:rPr lang="en-US" dirty="0" smtClean="0">
                <a:solidFill>
                  <a:prstClr val="white"/>
                </a:solidFill>
              </a:rPr>
              <a:t> 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1 s./d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5 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B.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1 s/d 5 </a:t>
            </a:r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Setiap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berdasarkan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jumlah</a:t>
            </a:r>
            <a:r>
              <a:rPr lang="en-US" dirty="0" smtClean="0">
                <a:solidFill>
                  <a:prstClr val="white"/>
                </a:solidFill>
              </a:rPr>
              <a:t> KPM yang </a:t>
            </a:r>
            <a:r>
              <a:rPr lang="en-US" dirty="0" err="1" smtClean="0">
                <a:solidFill>
                  <a:prstClr val="white"/>
                </a:solidFill>
              </a:rPr>
              <a:t>telah</a:t>
            </a:r>
            <a:r>
              <a:rPr lang="en-US" dirty="0" smtClean="0">
                <a:solidFill>
                  <a:prstClr val="white"/>
                </a:solidFill>
              </a:rPr>
              <a:t> di </a:t>
            </a:r>
            <a:r>
              <a:rPr lang="en-US" dirty="0" err="1" smtClean="0">
                <a:solidFill>
                  <a:prstClr val="white"/>
                </a:solidFill>
              </a:rPr>
              <a:t>rekam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pada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- 1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88804" y="2285211"/>
            <a:ext cx="2566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A. DD </a:t>
            </a:r>
            <a:r>
              <a:rPr lang="en-US" b="1" dirty="0" err="1" smtClean="0">
                <a:solidFill>
                  <a:prstClr val="black"/>
                </a:solidFill>
              </a:rPr>
              <a:t>untuk</a:t>
            </a:r>
            <a:r>
              <a:rPr lang="en-US" b="1" dirty="0" smtClean="0">
                <a:solidFill>
                  <a:prstClr val="black"/>
                </a:solidFill>
              </a:rPr>
              <a:t> Non BLT :</a:t>
            </a:r>
          </a:p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Disalurkan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sebesar</a:t>
            </a:r>
            <a:r>
              <a:rPr lang="en-US" dirty="0" smtClean="0">
                <a:solidFill>
                  <a:prstClr val="black"/>
                </a:solidFill>
              </a:rPr>
              <a:t> 40 % </a:t>
            </a:r>
            <a:r>
              <a:rPr lang="en-US" dirty="0" err="1" smtClean="0">
                <a:solidFill>
                  <a:prstClr val="black"/>
                </a:solidFill>
              </a:rPr>
              <a:t>dari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Pagu</a:t>
            </a:r>
            <a:r>
              <a:rPr lang="en-US" dirty="0" smtClean="0">
                <a:solidFill>
                  <a:prstClr val="black"/>
                </a:solidFill>
              </a:rPr>
              <a:t> DD </a:t>
            </a:r>
            <a:r>
              <a:rPr lang="en-US" dirty="0" err="1" smtClean="0">
                <a:solidFill>
                  <a:prstClr val="black"/>
                </a:solidFill>
              </a:rPr>
              <a:t>setelah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Dikurangi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Kebutuhan</a:t>
            </a:r>
            <a:r>
              <a:rPr lang="en-US" dirty="0" smtClean="0">
                <a:solidFill>
                  <a:prstClr val="black"/>
                </a:solidFill>
              </a:rPr>
              <a:t> BLT </a:t>
            </a:r>
            <a:r>
              <a:rPr lang="en-US" dirty="0" err="1" smtClean="0">
                <a:solidFill>
                  <a:prstClr val="black"/>
                </a:solidFill>
              </a:rPr>
              <a:t>bulan</a:t>
            </a:r>
            <a:r>
              <a:rPr lang="en-US" dirty="0" smtClean="0">
                <a:solidFill>
                  <a:prstClr val="black"/>
                </a:solidFill>
              </a:rPr>
              <a:t> 6 s/d  </a:t>
            </a:r>
            <a:r>
              <a:rPr lang="en-US" dirty="0" err="1" smtClean="0">
                <a:solidFill>
                  <a:prstClr val="black"/>
                </a:solidFill>
              </a:rPr>
              <a:t>bulan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</a:t>
            </a:r>
            <a:r>
              <a:rPr lang="en-US" dirty="0" smtClean="0">
                <a:solidFill>
                  <a:prstClr val="black"/>
                </a:solidFill>
              </a:rPr>
              <a:t> 10 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B. DD </a:t>
            </a:r>
            <a:r>
              <a:rPr lang="en-US" b="1" dirty="0" err="1" smtClean="0">
                <a:solidFill>
                  <a:prstClr val="black"/>
                </a:solidFill>
              </a:rPr>
              <a:t>Untuk</a:t>
            </a:r>
            <a:r>
              <a:rPr lang="en-US" b="1" dirty="0" smtClean="0">
                <a:solidFill>
                  <a:prstClr val="black"/>
                </a:solidFill>
              </a:rPr>
              <a:t> BLT </a:t>
            </a:r>
            <a:r>
              <a:rPr lang="en-US" b="1" dirty="0" err="1" smtClean="0">
                <a:solidFill>
                  <a:prstClr val="black"/>
                </a:solidFill>
              </a:rPr>
              <a:t>Desa</a:t>
            </a:r>
            <a:r>
              <a:rPr lang="en-US" b="1" dirty="0" smtClean="0">
                <a:solidFill>
                  <a:prstClr val="black"/>
                </a:solidFill>
              </a:rPr>
              <a:t> :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BLT </a:t>
            </a:r>
            <a:r>
              <a:rPr lang="en-US" dirty="0" err="1">
                <a:solidFill>
                  <a:prstClr val="black"/>
                </a:solidFill>
              </a:rPr>
              <a:t>bulan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6 </a:t>
            </a:r>
            <a:r>
              <a:rPr lang="en-US" dirty="0">
                <a:solidFill>
                  <a:prstClr val="black"/>
                </a:solidFill>
              </a:rPr>
              <a:t>s/d </a:t>
            </a:r>
            <a:r>
              <a:rPr lang="en-US" dirty="0" smtClean="0">
                <a:solidFill>
                  <a:prstClr val="black"/>
                </a:solidFill>
              </a:rPr>
              <a:t>10 </a:t>
            </a:r>
            <a:r>
              <a:rPr lang="en-US" dirty="0" err="1">
                <a:solidFill>
                  <a:prstClr val="black"/>
                </a:solidFill>
              </a:rPr>
              <a:t>disalurkan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Setiap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berdasarkan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jumlah</a:t>
            </a:r>
            <a:r>
              <a:rPr lang="en-US" dirty="0">
                <a:solidFill>
                  <a:prstClr val="black"/>
                </a:solidFill>
              </a:rPr>
              <a:t> KPM yang </a:t>
            </a:r>
            <a:r>
              <a:rPr lang="en-US" dirty="0" err="1">
                <a:solidFill>
                  <a:prstClr val="black"/>
                </a:solidFill>
              </a:rPr>
              <a:t>telah</a:t>
            </a:r>
            <a:r>
              <a:rPr lang="en-US" dirty="0">
                <a:solidFill>
                  <a:prstClr val="black"/>
                </a:solidFill>
              </a:rPr>
              <a:t> di </a:t>
            </a:r>
            <a:r>
              <a:rPr lang="en-US" dirty="0" err="1">
                <a:solidFill>
                  <a:prstClr val="black"/>
                </a:solidFill>
              </a:rPr>
              <a:t>rekam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pada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ke</a:t>
            </a:r>
            <a:r>
              <a:rPr lang="en-US" dirty="0">
                <a:solidFill>
                  <a:prstClr val="black"/>
                </a:solidFill>
              </a:rPr>
              <a:t> - 1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3969" y="2285211"/>
            <a:ext cx="2566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A.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Non BLT :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sebesar</a:t>
            </a:r>
            <a:r>
              <a:rPr lang="en-US" dirty="0" smtClean="0">
                <a:solidFill>
                  <a:prstClr val="white"/>
                </a:solidFill>
              </a:rPr>
              <a:t> 20 % </a:t>
            </a:r>
            <a:r>
              <a:rPr lang="en-US" dirty="0" err="1" smtClean="0">
                <a:solidFill>
                  <a:prstClr val="white"/>
                </a:solidFill>
              </a:rPr>
              <a:t>dari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Pagu</a:t>
            </a:r>
            <a:r>
              <a:rPr lang="en-US" dirty="0" smtClean="0">
                <a:solidFill>
                  <a:prstClr val="white"/>
                </a:solidFill>
              </a:rPr>
              <a:t> DD </a:t>
            </a:r>
            <a:r>
              <a:rPr lang="en-US" dirty="0" err="1" smtClean="0">
                <a:solidFill>
                  <a:prstClr val="white"/>
                </a:solidFill>
              </a:rPr>
              <a:t>setelah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Dikurangi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Kebutuhan</a:t>
            </a:r>
            <a:r>
              <a:rPr lang="en-US" dirty="0" smtClean="0">
                <a:solidFill>
                  <a:prstClr val="white"/>
                </a:solidFill>
              </a:rPr>
              <a:t> 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11 s/d 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12 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B.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BLT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11 </a:t>
            </a:r>
            <a:r>
              <a:rPr lang="en-US" dirty="0">
                <a:solidFill>
                  <a:prstClr val="white"/>
                </a:solidFill>
              </a:rPr>
              <a:t>s/d </a:t>
            </a:r>
            <a:r>
              <a:rPr lang="en-US" dirty="0" smtClean="0">
                <a:solidFill>
                  <a:prstClr val="white"/>
                </a:solidFill>
              </a:rPr>
              <a:t>12 </a:t>
            </a:r>
            <a:r>
              <a:rPr lang="en-US" dirty="0" err="1">
                <a:solidFill>
                  <a:prstClr val="white"/>
                </a:solidFill>
              </a:rPr>
              <a:t>disalurkan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Setiap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berdasarkan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jumlah</a:t>
            </a:r>
            <a:r>
              <a:rPr lang="en-US" dirty="0">
                <a:solidFill>
                  <a:prstClr val="white"/>
                </a:solidFill>
              </a:rPr>
              <a:t> KPM yang </a:t>
            </a:r>
            <a:r>
              <a:rPr lang="en-US" dirty="0" err="1">
                <a:solidFill>
                  <a:prstClr val="white"/>
                </a:solidFill>
              </a:rPr>
              <a:t>telah</a:t>
            </a:r>
            <a:r>
              <a:rPr lang="en-US" dirty="0">
                <a:solidFill>
                  <a:prstClr val="white"/>
                </a:solidFill>
              </a:rPr>
              <a:t> di </a:t>
            </a:r>
            <a:r>
              <a:rPr lang="en-US" dirty="0" err="1">
                <a:solidFill>
                  <a:prstClr val="white"/>
                </a:solidFill>
              </a:rPr>
              <a:t>rekam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pada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ke</a:t>
            </a:r>
            <a:r>
              <a:rPr lang="en-US" dirty="0">
                <a:solidFill>
                  <a:prstClr val="white"/>
                </a:solidFill>
              </a:rPr>
              <a:t> - 1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130651" y="-122348"/>
            <a:ext cx="11644827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484" y="517793"/>
            <a:ext cx="8725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 </a:t>
            </a:r>
            <a:r>
              <a:rPr lang="en-US" sz="2400" b="1" dirty="0" smtClean="0"/>
              <a:t>BESARAN PENYALURAN DANA DESA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69484" y="1007165"/>
            <a:ext cx="8725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            DESA MANDIRI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75831" y="2037203"/>
            <a:ext cx="3294044" cy="412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38510" y="2071718"/>
            <a:ext cx="3088396" cy="41203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4727" y="1476175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1 ( 60 %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99243" y="1476175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9388" y="2423711"/>
            <a:ext cx="25669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white"/>
                </a:solidFill>
              </a:rPr>
              <a:t>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Non BLT :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sebesar</a:t>
            </a:r>
            <a:r>
              <a:rPr lang="en-US" dirty="0" smtClean="0">
                <a:solidFill>
                  <a:prstClr val="white"/>
                </a:solidFill>
              </a:rPr>
              <a:t> 60 % </a:t>
            </a:r>
            <a:r>
              <a:rPr lang="en-US" dirty="0" err="1" smtClean="0">
                <a:solidFill>
                  <a:prstClr val="white"/>
                </a:solidFill>
              </a:rPr>
              <a:t>dari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pagu</a:t>
            </a:r>
            <a:r>
              <a:rPr lang="en-US" dirty="0" smtClean="0">
                <a:solidFill>
                  <a:prstClr val="white"/>
                </a:solidFill>
              </a:rPr>
              <a:t> DD </a:t>
            </a:r>
            <a:r>
              <a:rPr lang="en-US" dirty="0" err="1" smtClean="0">
                <a:solidFill>
                  <a:prstClr val="white"/>
                </a:solidFill>
              </a:rPr>
              <a:t>setelah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dikurangi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Kebutuhan</a:t>
            </a:r>
            <a:r>
              <a:rPr lang="en-US" dirty="0" smtClean="0">
                <a:solidFill>
                  <a:prstClr val="white"/>
                </a:solidFill>
              </a:rPr>
              <a:t> 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1 s./d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7 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B.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1 s/d 7 </a:t>
            </a:r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Setiap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berdasarkan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jumlah</a:t>
            </a:r>
            <a:r>
              <a:rPr lang="en-US" dirty="0" smtClean="0">
                <a:solidFill>
                  <a:prstClr val="white"/>
                </a:solidFill>
              </a:rPr>
              <a:t> KPM yang </a:t>
            </a:r>
            <a:r>
              <a:rPr lang="en-US" dirty="0" err="1" smtClean="0">
                <a:solidFill>
                  <a:prstClr val="white"/>
                </a:solidFill>
              </a:rPr>
              <a:t>telah</a:t>
            </a:r>
            <a:r>
              <a:rPr lang="en-US" dirty="0" smtClean="0">
                <a:solidFill>
                  <a:prstClr val="white"/>
                </a:solidFill>
              </a:rPr>
              <a:t> di </a:t>
            </a:r>
            <a:r>
              <a:rPr lang="en-US" dirty="0" err="1" smtClean="0">
                <a:solidFill>
                  <a:prstClr val="white"/>
                </a:solidFill>
              </a:rPr>
              <a:t>rekam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pada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- 1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6758" y="2423711"/>
            <a:ext cx="2566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A.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Non BLT :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Disalurkan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sebesar</a:t>
            </a:r>
            <a:r>
              <a:rPr lang="en-US" dirty="0" smtClean="0">
                <a:solidFill>
                  <a:prstClr val="white"/>
                </a:solidFill>
              </a:rPr>
              <a:t> 40 % </a:t>
            </a:r>
            <a:r>
              <a:rPr lang="en-US" dirty="0" err="1" smtClean="0">
                <a:solidFill>
                  <a:prstClr val="white"/>
                </a:solidFill>
              </a:rPr>
              <a:t>dari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Pagu</a:t>
            </a:r>
            <a:r>
              <a:rPr lang="en-US" dirty="0" smtClean="0">
                <a:solidFill>
                  <a:prstClr val="white"/>
                </a:solidFill>
              </a:rPr>
              <a:t> DD </a:t>
            </a:r>
            <a:r>
              <a:rPr lang="en-US" dirty="0" err="1" smtClean="0">
                <a:solidFill>
                  <a:prstClr val="white"/>
                </a:solidFill>
              </a:rPr>
              <a:t>setelah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Dikurangi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Kebutuhan</a:t>
            </a:r>
            <a:r>
              <a:rPr lang="en-US" dirty="0" smtClean="0">
                <a:solidFill>
                  <a:prstClr val="white"/>
                </a:solidFill>
              </a:rPr>
              <a:t> BLT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>
                <a:solidFill>
                  <a:prstClr val="white"/>
                </a:solidFill>
              </a:rPr>
              <a:t>8</a:t>
            </a:r>
            <a:r>
              <a:rPr lang="en-US" dirty="0" smtClean="0">
                <a:solidFill>
                  <a:prstClr val="white"/>
                </a:solidFill>
              </a:rPr>
              <a:t> s/d  </a:t>
            </a:r>
            <a:r>
              <a:rPr lang="en-US" dirty="0" err="1" smtClean="0">
                <a:solidFill>
                  <a:prstClr val="white"/>
                </a:solidFill>
              </a:rPr>
              <a:t>bulan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ke</a:t>
            </a:r>
            <a:r>
              <a:rPr lang="en-US" dirty="0" smtClean="0">
                <a:solidFill>
                  <a:prstClr val="white"/>
                </a:solidFill>
              </a:rPr>
              <a:t> 11 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B. DD </a:t>
            </a:r>
            <a:r>
              <a:rPr lang="en-US" b="1" dirty="0" err="1" smtClean="0">
                <a:solidFill>
                  <a:prstClr val="white"/>
                </a:solidFill>
              </a:rPr>
              <a:t>Untuk</a:t>
            </a:r>
            <a:r>
              <a:rPr lang="en-US" b="1" dirty="0" smtClean="0">
                <a:solidFill>
                  <a:prstClr val="white"/>
                </a:solidFill>
              </a:rPr>
              <a:t> BLT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BLT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8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>
                <a:solidFill>
                  <a:prstClr val="white"/>
                </a:solidFill>
              </a:rPr>
              <a:t>s/d </a:t>
            </a:r>
            <a:r>
              <a:rPr lang="en-US" dirty="0" smtClean="0">
                <a:solidFill>
                  <a:prstClr val="white"/>
                </a:solidFill>
              </a:rPr>
              <a:t>12 </a:t>
            </a:r>
            <a:r>
              <a:rPr lang="en-US" dirty="0" err="1">
                <a:solidFill>
                  <a:prstClr val="white"/>
                </a:solidFill>
              </a:rPr>
              <a:t>disalurkan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Setiap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berdasarkan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jumlah</a:t>
            </a:r>
            <a:r>
              <a:rPr lang="en-US" dirty="0">
                <a:solidFill>
                  <a:prstClr val="white"/>
                </a:solidFill>
              </a:rPr>
              <a:t> KPM yang </a:t>
            </a:r>
            <a:r>
              <a:rPr lang="en-US" dirty="0" err="1">
                <a:solidFill>
                  <a:prstClr val="white"/>
                </a:solidFill>
              </a:rPr>
              <a:t>telah</a:t>
            </a:r>
            <a:r>
              <a:rPr lang="en-US" dirty="0">
                <a:solidFill>
                  <a:prstClr val="white"/>
                </a:solidFill>
              </a:rPr>
              <a:t> di </a:t>
            </a:r>
            <a:r>
              <a:rPr lang="en-US" dirty="0" err="1">
                <a:solidFill>
                  <a:prstClr val="white"/>
                </a:solidFill>
              </a:rPr>
              <a:t>rekam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pada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Bulan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ke</a:t>
            </a:r>
            <a:r>
              <a:rPr lang="en-US" dirty="0">
                <a:solidFill>
                  <a:prstClr val="white"/>
                </a:solidFill>
              </a:rPr>
              <a:t> - 1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8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E37105-8168-4D13-96A8-106CC80BF6CC}"/>
              </a:ext>
            </a:extLst>
          </p:cNvPr>
          <p:cNvSpPr/>
          <p:nvPr/>
        </p:nvSpPr>
        <p:spPr>
          <a:xfrm>
            <a:off x="2" y="0"/>
            <a:ext cx="11644827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41671" y="128789"/>
            <a:ext cx="77272" cy="66068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842D97D-9313-4E71-BD64-181E6E5956B3}"/>
              </a:ext>
            </a:extLst>
          </p:cNvPr>
          <p:cNvSpPr/>
          <p:nvPr/>
        </p:nvSpPr>
        <p:spPr>
          <a:xfrm rot="16200000">
            <a:off x="5792915" y="-5490902"/>
            <a:ext cx="45719" cy="113482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C1545E1-F127-4E0C-A478-75EDC37F42D6}"/>
              </a:ext>
            </a:extLst>
          </p:cNvPr>
          <p:cNvSpPr/>
          <p:nvPr/>
        </p:nvSpPr>
        <p:spPr>
          <a:xfrm rot="16200000">
            <a:off x="5738501" y="1068557"/>
            <a:ext cx="77273" cy="1127093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26C3851-6D3E-416B-ADE4-8E0DED1A6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1" y="128789"/>
            <a:ext cx="1073241" cy="10562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691965F-EF73-478E-A8BB-C532B03FE354}"/>
              </a:ext>
            </a:extLst>
          </p:cNvPr>
          <p:cNvSpPr/>
          <p:nvPr/>
        </p:nvSpPr>
        <p:spPr>
          <a:xfrm>
            <a:off x="11412605" y="251137"/>
            <a:ext cx="116112" cy="645288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8463" y="251137"/>
            <a:ext cx="8086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        </a:t>
            </a:r>
            <a:r>
              <a:rPr lang="en-US" sz="2000" b="1" dirty="0" smtClean="0"/>
              <a:t>PERSYARATAN PENYALURAN DANA DESA NON BLT DESA YANG HARUS DIPENUHI OLEH PEMERINTAH DESA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21166" y="1007165"/>
            <a:ext cx="697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DESA REGULER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44906" y="2159305"/>
            <a:ext cx="3294044" cy="41203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57449" y="2159306"/>
            <a:ext cx="3163678" cy="4120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82708" y="2159306"/>
            <a:ext cx="3088396" cy="41203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8463" y="1590101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1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12604" y="1582757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 ( 40 %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247962" y="1582757"/>
            <a:ext cx="2566930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TAHAP III ( 20 % 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3802" y="2423711"/>
            <a:ext cx="2776251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white"/>
                </a:solidFill>
              </a:rPr>
              <a:t>Paling </a:t>
            </a:r>
            <a:r>
              <a:rPr lang="en-US" b="1" dirty="0" err="1" smtClean="0">
                <a:solidFill>
                  <a:prstClr val="white"/>
                </a:solidFill>
              </a:rPr>
              <a:t>Cepat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Januari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err="1" smtClean="0">
                <a:solidFill>
                  <a:prstClr val="white"/>
                </a:solidFill>
              </a:rPr>
              <a:t>Dokumen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Persyaratan</a:t>
            </a:r>
            <a:r>
              <a:rPr lang="en-US" b="1" dirty="0" smtClean="0">
                <a:solidFill>
                  <a:prstClr val="white"/>
                </a:solidFill>
              </a:rPr>
              <a:t> :</a:t>
            </a:r>
          </a:p>
          <a:p>
            <a:pPr marL="342900" indent="-342900">
              <a:buFontTx/>
              <a:buAutoNum type="arabicPeriod"/>
            </a:pPr>
            <a:r>
              <a:rPr lang="en-US" b="1" dirty="0" smtClean="0">
                <a:solidFill>
                  <a:prstClr val="white"/>
                </a:solidFill>
              </a:rPr>
              <a:t>PERKADA </a:t>
            </a:r>
            <a:r>
              <a:rPr lang="en-US" b="1" dirty="0" err="1" smtClean="0">
                <a:solidFill>
                  <a:prstClr val="white"/>
                </a:solidFill>
              </a:rPr>
              <a:t>mengenai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</a:t>
            </a:r>
            <a:r>
              <a:rPr lang="en-US" b="1" dirty="0" err="1" smtClean="0">
                <a:solidFill>
                  <a:prstClr val="white"/>
                </a:solidFill>
              </a:rPr>
              <a:t>tata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cara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pembagian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penetapan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rincian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Dana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setiap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      ( </a:t>
            </a:r>
            <a:r>
              <a:rPr lang="en-US" b="1" dirty="0" err="1" smtClean="0">
                <a:solidFill>
                  <a:prstClr val="white"/>
                </a:solidFill>
              </a:rPr>
              <a:t>disiapkan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Pemda</a:t>
            </a:r>
            <a:r>
              <a:rPr lang="en-US" b="1" dirty="0" smtClean="0">
                <a:solidFill>
                  <a:prstClr val="white"/>
                </a:solidFill>
              </a:rPr>
              <a:t> )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2.   </a:t>
            </a:r>
            <a:r>
              <a:rPr lang="en-US" b="1" dirty="0" err="1" smtClean="0">
                <a:solidFill>
                  <a:prstClr val="white"/>
                </a:solidFill>
              </a:rPr>
              <a:t>Perdes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APBDesa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2604" y="2423711"/>
            <a:ext cx="2853368" cy="51706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black"/>
                </a:solidFill>
              </a:rPr>
              <a:t>Paling </a:t>
            </a:r>
            <a:r>
              <a:rPr lang="en-US" b="1" dirty="0" err="1" smtClean="0">
                <a:solidFill>
                  <a:prstClr val="black"/>
                </a:solidFill>
              </a:rPr>
              <a:t>Cepat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Bulan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Maret</a:t>
            </a:r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b="1" dirty="0" err="1" smtClean="0">
                <a:solidFill>
                  <a:prstClr val="black"/>
                </a:solidFill>
              </a:rPr>
              <a:t>Dokumen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Persyaratan</a:t>
            </a:r>
            <a:r>
              <a:rPr lang="en-US" b="1" dirty="0" smtClean="0">
                <a:solidFill>
                  <a:prstClr val="black"/>
                </a:solidFill>
              </a:rPr>
              <a:t> :</a:t>
            </a:r>
          </a:p>
          <a:p>
            <a:pPr marL="342900" indent="-342900">
              <a:buFontTx/>
              <a:buAutoNum type="arabicPeriod"/>
            </a:pPr>
            <a:r>
              <a:rPr lang="en-US" sz="1600" b="1" dirty="0" err="1" smtClean="0">
                <a:solidFill>
                  <a:prstClr val="black"/>
                </a:solidFill>
              </a:rPr>
              <a:t>Laporan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Dana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2020</a:t>
            </a:r>
          </a:p>
          <a:p>
            <a:r>
              <a:rPr lang="en-US" sz="1600" b="1" dirty="0" smtClean="0">
                <a:solidFill>
                  <a:prstClr val="black"/>
                </a:solidFill>
              </a:rPr>
              <a:t>2.     </a:t>
            </a:r>
            <a:r>
              <a:rPr lang="en-US" sz="1600" b="1" dirty="0" err="1" smtClean="0">
                <a:solidFill>
                  <a:prstClr val="black"/>
                </a:solidFill>
              </a:rPr>
              <a:t>Laporan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Dana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Tahap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I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r>
              <a:rPr lang="en-US" sz="1600" b="1" dirty="0" smtClean="0">
                <a:solidFill>
                  <a:prstClr val="black"/>
                </a:solidFill>
              </a:rPr>
              <a:t> 2021  :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a. Rata </a:t>
            </a:r>
            <a:r>
              <a:rPr lang="en-US" sz="1600" b="1" dirty="0" err="1" smtClean="0">
                <a:solidFill>
                  <a:prstClr val="black"/>
                </a:solidFill>
              </a:rPr>
              <a:t>rata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realisasi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</a:t>
            </a:r>
            <a:r>
              <a:rPr lang="en-US" sz="1600" b="1" dirty="0" err="1" smtClean="0">
                <a:solidFill>
                  <a:prstClr val="black"/>
                </a:solidFill>
              </a:rPr>
              <a:t>penyerapan</a:t>
            </a:r>
            <a:r>
              <a:rPr lang="en-US" sz="1600" b="1" dirty="0" smtClean="0">
                <a:solidFill>
                  <a:prstClr val="black"/>
                </a:solidFill>
              </a:rPr>
              <a:t> Minimal  50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% </a:t>
            </a:r>
            <a:r>
              <a:rPr lang="en-US" sz="1600" b="1" dirty="0" err="1" smtClean="0">
                <a:solidFill>
                  <a:prstClr val="black"/>
                </a:solidFill>
              </a:rPr>
              <a:t>dan</a:t>
            </a:r>
            <a:r>
              <a:rPr lang="en-US" sz="1600" b="1" dirty="0" smtClean="0">
                <a:solidFill>
                  <a:prstClr val="black"/>
                </a:solidFill>
              </a:rPr>
              <a:t> Rata </a:t>
            </a:r>
            <a:r>
              <a:rPr lang="en-US" sz="1600" b="1" dirty="0" err="1" smtClean="0">
                <a:solidFill>
                  <a:prstClr val="black"/>
                </a:solidFill>
              </a:rPr>
              <a:t>rata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Capaian</a:t>
            </a:r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            </a:t>
            </a:r>
            <a:r>
              <a:rPr lang="en-US" sz="1600" b="1" dirty="0" err="1" smtClean="0">
                <a:solidFill>
                  <a:prstClr val="black"/>
                </a:solidFill>
              </a:rPr>
              <a:t>Keluaran</a:t>
            </a:r>
            <a:r>
              <a:rPr lang="en-US" sz="1600" b="1" dirty="0" smtClean="0">
                <a:solidFill>
                  <a:prstClr val="black"/>
                </a:solidFill>
              </a:rPr>
              <a:t> 35 % </a:t>
            </a:r>
          </a:p>
          <a:p>
            <a:pPr marL="342900" indent="-342900">
              <a:buFontTx/>
              <a:buAutoNum type="arabicPeriod" startAt="3"/>
            </a:pPr>
            <a:r>
              <a:rPr lang="en-US" sz="1600" b="1" dirty="0" err="1" smtClean="0">
                <a:solidFill>
                  <a:prstClr val="black"/>
                </a:solidFill>
              </a:rPr>
              <a:t>Perkades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Penetapan</a:t>
            </a:r>
            <a:r>
              <a:rPr lang="en-US" sz="1600" b="1" dirty="0" smtClean="0">
                <a:solidFill>
                  <a:prstClr val="black"/>
                </a:solidFill>
              </a:rPr>
              <a:t> KPM</a:t>
            </a:r>
          </a:p>
          <a:p>
            <a:r>
              <a:rPr lang="en-US" sz="1600" b="1" dirty="0" smtClean="0">
                <a:solidFill>
                  <a:prstClr val="black"/>
                </a:solidFill>
              </a:rPr>
              <a:t>        BLT </a:t>
            </a:r>
            <a:r>
              <a:rPr lang="en-US" sz="1600" b="1" dirty="0" err="1" smtClean="0">
                <a:solidFill>
                  <a:prstClr val="black"/>
                </a:solidFill>
              </a:rPr>
              <a:t>Desa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Tahun</a:t>
            </a:r>
            <a:r>
              <a:rPr lang="en-US" sz="1600" b="1" dirty="0" smtClean="0">
                <a:solidFill>
                  <a:prstClr val="black"/>
                </a:solidFill>
              </a:rPr>
              <a:t> 2021</a:t>
            </a:r>
          </a:p>
          <a:p>
            <a:endParaRPr lang="en-US" sz="1600" b="1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47962" y="2423711"/>
            <a:ext cx="2801955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UcPeriod"/>
            </a:pPr>
            <a:r>
              <a:rPr lang="en-US" b="1" dirty="0" smtClean="0">
                <a:solidFill>
                  <a:prstClr val="white"/>
                </a:solidFill>
              </a:rPr>
              <a:t>Paling </a:t>
            </a:r>
            <a:r>
              <a:rPr lang="en-US" b="1" dirty="0" err="1" smtClean="0">
                <a:solidFill>
                  <a:prstClr val="white"/>
                </a:solidFill>
              </a:rPr>
              <a:t>Cepat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Bulan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Juni</a:t>
            </a:r>
            <a:endParaRPr lang="en-US" b="1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 err="1" smtClean="0">
                <a:solidFill>
                  <a:prstClr val="white"/>
                </a:solidFill>
              </a:rPr>
              <a:t>Laporan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Realisasi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       </a:t>
            </a:r>
            <a:r>
              <a:rPr lang="en-US" b="1" dirty="0" err="1" smtClean="0">
                <a:solidFill>
                  <a:prstClr val="white"/>
                </a:solidFill>
              </a:rPr>
              <a:t>penyerapan</a:t>
            </a:r>
            <a:r>
              <a:rPr lang="en-US" b="1" dirty="0" smtClean="0">
                <a:solidFill>
                  <a:prstClr val="white"/>
                </a:solidFill>
              </a:rPr>
              <a:t> 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 </a:t>
            </a:r>
            <a:r>
              <a:rPr lang="en-US" b="1" dirty="0" err="1" smtClean="0">
                <a:solidFill>
                  <a:prstClr val="white"/>
                </a:solidFill>
              </a:rPr>
              <a:t>Capaian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keluaran</a:t>
            </a:r>
            <a:r>
              <a:rPr lang="en-US" b="1" dirty="0" smtClean="0">
                <a:solidFill>
                  <a:prstClr val="white"/>
                </a:solidFill>
              </a:rPr>
              <a:t> Dana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Tahap</a:t>
            </a:r>
            <a:r>
              <a:rPr lang="en-US" b="1" dirty="0" smtClean="0">
                <a:solidFill>
                  <a:prstClr val="white"/>
                </a:solidFill>
              </a:rPr>
              <a:t> II</a:t>
            </a:r>
          </a:p>
          <a:p>
            <a:pPr marL="342900" indent="-342900">
              <a:buFontTx/>
              <a:buAutoNum type="alphaLcPeriod"/>
            </a:pPr>
            <a:r>
              <a:rPr lang="en-US" b="1" dirty="0" smtClean="0">
                <a:solidFill>
                  <a:prstClr val="white"/>
                </a:solidFill>
              </a:rPr>
              <a:t>Rata2 </a:t>
            </a:r>
            <a:r>
              <a:rPr lang="en-US" b="1" dirty="0" err="1" smtClean="0">
                <a:solidFill>
                  <a:prstClr val="white"/>
                </a:solidFill>
              </a:rPr>
              <a:t>Realisasi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       </a:t>
            </a:r>
            <a:r>
              <a:rPr lang="en-US" b="1" dirty="0" err="1" smtClean="0">
                <a:solidFill>
                  <a:prstClr val="white"/>
                </a:solidFill>
              </a:rPr>
              <a:t>penyerapan</a:t>
            </a:r>
            <a:r>
              <a:rPr lang="en-US" b="1" dirty="0" smtClean="0">
                <a:solidFill>
                  <a:prstClr val="white"/>
                </a:solidFill>
              </a:rPr>
              <a:t> Minimal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 90 %</a:t>
            </a:r>
          </a:p>
          <a:p>
            <a:pPr marL="342900" indent="-342900">
              <a:buFontTx/>
              <a:buAutoNum type="alphaLcPeriod" startAt="2"/>
            </a:pPr>
            <a:r>
              <a:rPr lang="en-US" b="1" dirty="0" smtClean="0">
                <a:solidFill>
                  <a:prstClr val="white"/>
                </a:solidFill>
              </a:rPr>
              <a:t>Rata2 </a:t>
            </a:r>
            <a:r>
              <a:rPr lang="en-US" b="1" dirty="0" err="1" smtClean="0">
                <a:solidFill>
                  <a:prstClr val="white"/>
                </a:solidFill>
              </a:rPr>
              <a:t>capaian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keluaran</a:t>
            </a:r>
            <a:r>
              <a:rPr lang="en-US" b="1" dirty="0" smtClean="0">
                <a:solidFill>
                  <a:prstClr val="white"/>
                </a:solidFill>
              </a:rPr>
              <a:t> Minimal 75 %</a:t>
            </a:r>
          </a:p>
          <a:p>
            <a:pPr marL="342900" indent="-342900">
              <a:buFontTx/>
              <a:buAutoNum type="arabicPeriod" startAt="2"/>
            </a:pPr>
            <a:r>
              <a:rPr lang="en-US" b="1" dirty="0" err="1" smtClean="0">
                <a:solidFill>
                  <a:prstClr val="white"/>
                </a:solidFill>
              </a:rPr>
              <a:t>Laporan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Konvergensi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       Stunting Tingkat </a:t>
            </a:r>
            <a:r>
              <a:rPr lang="en-US" b="1" dirty="0" err="1" smtClean="0">
                <a:solidFill>
                  <a:prstClr val="white"/>
                </a:solidFill>
              </a:rPr>
              <a:t>Desa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      </a:t>
            </a:r>
            <a:r>
              <a:rPr lang="en-US" b="1" dirty="0" err="1" smtClean="0">
                <a:solidFill>
                  <a:prstClr val="white"/>
                </a:solidFill>
              </a:rPr>
              <a:t>Tahun</a:t>
            </a:r>
            <a:r>
              <a:rPr lang="en-US" b="1" dirty="0" smtClean="0">
                <a:solidFill>
                  <a:prstClr val="white"/>
                </a:solidFill>
              </a:rPr>
              <a:t> 2020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1640</Words>
  <Application>Microsoft Office PowerPoint</Application>
  <PresentationFormat>Custom</PresentationFormat>
  <Paragraphs>266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Krisnadhodi Wedartha</dc:creator>
  <cp:lastModifiedBy>ACER PC</cp:lastModifiedBy>
  <cp:revision>83</cp:revision>
  <cp:lastPrinted>2021-01-11T12:12:14Z</cp:lastPrinted>
  <dcterms:created xsi:type="dcterms:W3CDTF">2020-09-22T13:42:36Z</dcterms:created>
  <dcterms:modified xsi:type="dcterms:W3CDTF">2021-01-12T03:57:27Z</dcterms:modified>
</cp:coreProperties>
</file>